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86" r:id="rId4"/>
    <p:sldId id="258" r:id="rId5"/>
    <p:sldId id="259" r:id="rId6"/>
    <p:sldId id="276" r:id="rId7"/>
    <p:sldId id="260" r:id="rId8"/>
    <p:sldId id="280" r:id="rId9"/>
    <p:sldId id="277" r:id="rId10"/>
    <p:sldId id="279" r:id="rId11"/>
    <p:sldId id="267" r:id="rId12"/>
    <p:sldId id="265" r:id="rId13"/>
    <p:sldId id="278" r:id="rId14"/>
    <p:sldId id="268" r:id="rId15"/>
    <p:sldId id="281" r:id="rId16"/>
    <p:sldId id="261" r:id="rId17"/>
    <p:sldId id="282" r:id="rId18"/>
    <p:sldId id="270" r:id="rId19"/>
    <p:sldId id="283" r:id="rId20"/>
    <p:sldId id="271" r:id="rId21"/>
    <p:sldId id="272" r:id="rId22"/>
    <p:sldId id="284" r:id="rId23"/>
    <p:sldId id="273" r:id="rId24"/>
    <p:sldId id="285" r:id="rId25"/>
    <p:sldId id="269" r:id="rId26"/>
    <p:sldId id="27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298DCC-3F75-4C9F-A42E-079EB13EF497}" type="doc">
      <dgm:prSet loTypeId="urn:microsoft.com/office/officeart/2005/8/layout/hierarchy1" loCatId="hierarchy" qsTypeId="urn:microsoft.com/office/officeart/2005/8/quickstyle/simple5" qsCatId="simple" csTypeId="urn:microsoft.com/office/officeart/2005/8/colors/accent3_2" csCatId="accent3"/>
      <dgm:spPr/>
      <dgm:t>
        <a:bodyPr/>
        <a:lstStyle/>
        <a:p>
          <a:endParaRPr lang="en-US"/>
        </a:p>
      </dgm:t>
    </dgm:pt>
    <dgm:pt modelId="{9ADFB217-4363-45E6-84FB-D0E072ED91CB}">
      <dgm:prSet/>
      <dgm:spPr/>
      <dgm:t>
        <a:bodyPr/>
        <a:lstStyle/>
        <a:p>
          <a:r>
            <a:rPr lang="en-US" dirty="0"/>
            <a:t>The tank tightness test shall be capable of detecting a release of 0.1 gallons per hour from any portion of the tank which contains regulated substances.</a:t>
          </a:r>
        </a:p>
      </dgm:t>
    </dgm:pt>
    <dgm:pt modelId="{6357E743-98D9-4B85-ACC4-434B1877CF0A}" type="parTrans" cxnId="{C8784516-0753-4CF9-9770-51B0521FE5A7}">
      <dgm:prSet/>
      <dgm:spPr/>
      <dgm:t>
        <a:bodyPr/>
        <a:lstStyle/>
        <a:p>
          <a:endParaRPr lang="en-US"/>
        </a:p>
      </dgm:t>
    </dgm:pt>
    <dgm:pt modelId="{9D9BAD9D-D631-4819-9E16-8F82E3F0FF51}" type="sibTrans" cxnId="{C8784516-0753-4CF9-9770-51B0521FE5A7}">
      <dgm:prSet/>
      <dgm:spPr/>
      <dgm:t>
        <a:bodyPr/>
        <a:lstStyle/>
        <a:p>
          <a:endParaRPr lang="en-US"/>
        </a:p>
      </dgm:t>
    </dgm:pt>
    <dgm:pt modelId="{930AFEE0-E37E-4027-9E4F-F08C2492E6BF}">
      <dgm:prSet/>
      <dgm:spPr/>
      <dgm:t>
        <a:bodyPr/>
        <a:lstStyle/>
        <a:p>
          <a:r>
            <a:rPr lang="en-US" dirty="0"/>
            <a:t>The test shall be performed so it accounts for effects of vapor pockets, thermal expansion or contraction of the stored substance, temperature of the stored substance, temperature stratification, evaporation or condensation, groundwater elevation, pressure variations within the system, tank end deflection, tank deformation, and any other factors that could affect the accuracy of the test procedures.</a:t>
          </a:r>
        </a:p>
      </dgm:t>
    </dgm:pt>
    <dgm:pt modelId="{FE6C7ED5-8946-4706-B499-B5081CB2FDA4}" type="parTrans" cxnId="{0C5B2B56-7120-4164-AEAF-C840C73926F3}">
      <dgm:prSet/>
      <dgm:spPr/>
      <dgm:t>
        <a:bodyPr/>
        <a:lstStyle/>
        <a:p>
          <a:endParaRPr lang="en-US"/>
        </a:p>
      </dgm:t>
    </dgm:pt>
    <dgm:pt modelId="{0A90D289-759C-4877-B9B0-9BEE46D38542}" type="sibTrans" cxnId="{0C5B2B56-7120-4164-AEAF-C840C73926F3}">
      <dgm:prSet/>
      <dgm:spPr/>
      <dgm:t>
        <a:bodyPr/>
        <a:lstStyle/>
        <a:p>
          <a:endParaRPr lang="en-US"/>
        </a:p>
      </dgm:t>
    </dgm:pt>
    <dgm:pt modelId="{C888CA3D-EA28-4A5C-8BAC-C2D8F509884B}" type="pres">
      <dgm:prSet presAssocID="{D7298DCC-3F75-4C9F-A42E-079EB13EF497}" presName="hierChild1" presStyleCnt="0">
        <dgm:presLayoutVars>
          <dgm:chPref val="1"/>
          <dgm:dir/>
          <dgm:animOne val="branch"/>
          <dgm:animLvl val="lvl"/>
          <dgm:resizeHandles/>
        </dgm:presLayoutVars>
      </dgm:prSet>
      <dgm:spPr/>
    </dgm:pt>
    <dgm:pt modelId="{65E4713A-0B9B-48E9-8752-37A9666BE1F4}" type="pres">
      <dgm:prSet presAssocID="{9ADFB217-4363-45E6-84FB-D0E072ED91CB}" presName="hierRoot1" presStyleCnt="0"/>
      <dgm:spPr/>
    </dgm:pt>
    <dgm:pt modelId="{7BEAB531-10ED-41BD-B53E-A372B518A242}" type="pres">
      <dgm:prSet presAssocID="{9ADFB217-4363-45E6-84FB-D0E072ED91CB}" presName="composite" presStyleCnt="0"/>
      <dgm:spPr/>
    </dgm:pt>
    <dgm:pt modelId="{73BC573C-7FA6-4D1C-87B5-829190C2EF8B}" type="pres">
      <dgm:prSet presAssocID="{9ADFB217-4363-45E6-84FB-D0E072ED91CB}" presName="background" presStyleLbl="node0" presStyleIdx="0" presStyleCnt="2"/>
      <dgm:spPr/>
    </dgm:pt>
    <dgm:pt modelId="{F24C6175-F3E5-47AB-B3B9-A9C9C8376BDB}" type="pres">
      <dgm:prSet presAssocID="{9ADFB217-4363-45E6-84FB-D0E072ED91CB}" presName="text" presStyleLbl="fgAcc0" presStyleIdx="0" presStyleCnt="2">
        <dgm:presLayoutVars>
          <dgm:chPref val="3"/>
        </dgm:presLayoutVars>
      </dgm:prSet>
      <dgm:spPr/>
    </dgm:pt>
    <dgm:pt modelId="{5CBE21E4-A576-4E75-86EF-332889209F67}" type="pres">
      <dgm:prSet presAssocID="{9ADFB217-4363-45E6-84FB-D0E072ED91CB}" presName="hierChild2" presStyleCnt="0"/>
      <dgm:spPr/>
    </dgm:pt>
    <dgm:pt modelId="{8399F638-F346-45FF-99A7-F0DB09F32AD7}" type="pres">
      <dgm:prSet presAssocID="{930AFEE0-E37E-4027-9E4F-F08C2492E6BF}" presName="hierRoot1" presStyleCnt="0"/>
      <dgm:spPr/>
    </dgm:pt>
    <dgm:pt modelId="{E7F588DF-AA57-4502-B5D6-DAFAB62FD992}" type="pres">
      <dgm:prSet presAssocID="{930AFEE0-E37E-4027-9E4F-F08C2492E6BF}" presName="composite" presStyleCnt="0"/>
      <dgm:spPr/>
    </dgm:pt>
    <dgm:pt modelId="{9579412A-8447-4B74-82EE-261AF8CE201F}" type="pres">
      <dgm:prSet presAssocID="{930AFEE0-E37E-4027-9E4F-F08C2492E6BF}" presName="background" presStyleLbl="node0" presStyleIdx="1" presStyleCnt="2"/>
      <dgm:spPr/>
    </dgm:pt>
    <dgm:pt modelId="{8BD0BB3A-6EB5-4E87-9834-A62782B7F3D2}" type="pres">
      <dgm:prSet presAssocID="{930AFEE0-E37E-4027-9E4F-F08C2492E6BF}" presName="text" presStyleLbl="fgAcc0" presStyleIdx="1" presStyleCnt="2">
        <dgm:presLayoutVars>
          <dgm:chPref val="3"/>
        </dgm:presLayoutVars>
      </dgm:prSet>
      <dgm:spPr/>
    </dgm:pt>
    <dgm:pt modelId="{6729E7FF-3438-4E9B-866E-2F2A17BE1B8B}" type="pres">
      <dgm:prSet presAssocID="{930AFEE0-E37E-4027-9E4F-F08C2492E6BF}" presName="hierChild2" presStyleCnt="0"/>
      <dgm:spPr/>
    </dgm:pt>
  </dgm:ptLst>
  <dgm:cxnLst>
    <dgm:cxn modelId="{C8784516-0753-4CF9-9770-51B0521FE5A7}" srcId="{D7298DCC-3F75-4C9F-A42E-079EB13EF497}" destId="{9ADFB217-4363-45E6-84FB-D0E072ED91CB}" srcOrd="0" destOrd="0" parTransId="{6357E743-98D9-4B85-ACC4-434B1877CF0A}" sibTransId="{9D9BAD9D-D631-4819-9E16-8F82E3F0FF51}"/>
    <dgm:cxn modelId="{1DF80437-B54C-4B4E-89D7-0B1BCAE7B113}" type="presOf" srcId="{930AFEE0-E37E-4027-9E4F-F08C2492E6BF}" destId="{8BD0BB3A-6EB5-4E87-9834-A62782B7F3D2}" srcOrd="0" destOrd="0" presId="urn:microsoft.com/office/officeart/2005/8/layout/hierarchy1"/>
    <dgm:cxn modelId="{0C5B2B56-7120-4164-AEAF-C840C73926F3}" srcId="{D7298DCC-3F75-4C9F-A42E-079EB13EF497}" destId="{930AFEE0-E37E-4027-9E4F-F08C2492E6BF}" srcOrd="1" destOrd="0" parTransId="{FE6C7ED5-8946-4706-B499-B5081CB2FDA4}" sibTransId="{0A90D289-759C-4877-B9B0-9BEE46D38542}"/>
    <dgm:cxn modelId="{5C030EBE-3D4E-4D27-9323-36EE571ABBBD}" type="presOf" srcId="{D7298DCC-3F75-4C9F-A42E-079EB13EF497}" destId="{C888CA3D-EA28-4A5C-8BAC-C2D8F509884B}" srcOrd="0" destOrd="0" presId="urn:microsoft.com/office/officeart/2005/8/layout/hierarchy1"/>
    <dgm:cxn modelId="{7D6484F6-AD3A-4E47-A85E-DFF628DEFC2A}" type="presOf" srcId="{9ADFB217-4363-45E6-84FB-D0E072ED91CB}" destId="{F24C6175-F3E5-47AB-B3B9-A9C9C8376BDB}" srcOrd="0" destOrd="0" presId="urn:microsoft.com/office/officeart/2005/8/layout/hierarchy1"/>
    <dgm:cxn modelId="{531A3219-B18F-49DA-8E9E-C14719F0F5BC}" type="presParOf" srcId="{C888CA3D-EA28-4A5C-8BAC-C2D8F509884B}" destId="{65E4713A-0B9B-48E9-8752-37A9666BE1F4}" srcOrd="0" destOrd="0" presId="urn:microsoft.com/office/officeart/2005/8/layout/hierarchy1"/>
    <dgm:cxn modelId="{8C5516AD-32CD-4C20-BB07-713B9D1D8511}" type="presParOf" srcId="{65E4713A-0B9B-48E9-8752-37A9666BE1F4}" destId="{7BEAB531-10ED-41BD-B53E-A372B518A242}" srcOrd="0" destOrd="0" presId="urn:microsoft.com/office/officeart/2005/8/layout/hierarchy1"/>
    <dgm:cxn modelId="{0756BB65-1181-423C-9313-082C5F41C894}" type="presParOf" srcId="{7BEAB531-10ED-41BD-B53E-A372B518A242}" destId="{73BC573C-7FA6-4D1C-87B5-829190C2EF8B}" srcOrd="0" destOrd="0" presId="urn:microsoft.com/office/officeart/2005/8/layout/hierarchy1"/>
    <dgm:cxn modelId="{CF93EBC9-E878-4594-AB2F-974A34883617}" type="presParOf" srcId="{7BEAB531-10ED-41BD-B53E-A372B518A242}" destId="{F24C6175-F3E5-47AB-B3B9-A9C9C8376BDB}" srcOrd="1" destOrd="0" presId="urn:microsoft.com/office/officeart/2005/8/layout/hierarchy1"/>
    <dgm:cxn modelId="{AA0AB00D-85F1-4F19-B06C-B33CECA16FA4}" type="presParOf" srcId="{65E4713A-0B9B-48E9-8752-37A9666BE1F4}" destId="{5CBE21E4-A576-4E75-86EF-332889209F67}" srcOrd="1" destOrd="0" presId="urn:microsoft.com/office/officeart/2005/8/layout/hierarchy1"/>
    <dgm:cxn modelId="{AE05FE65-0065-4B63-AFAE-9FFA169AE4B9}" type="presParOf" srcId="{C888CA3D-EA28-4A5C-8BAC-C2D8F509884B}" destId="{8399F638-F346-45FF-99A7-F0DB09F32AD7}" srcOrd="1" destOrd="0" presId="urn:microsoft.com/office/officeart/2005/8/layout/hierarchy1"/>
    <dgm:cxn modelId="{7CE97837-A636-44DE-B998-9A0A010AA9A3}" type="presParOf" srcId="{8399F638-F346-45FF-99A7-F0DB09F32AD7}" destId="{E7F588DF-AA57-4502-B5D6-DAFAB62FD992}" srcOrd="0" destOrd="0" presId="urn:microsoft.com/office/officeart/2005/8/layout/hierarchy1"/>
    <dgm:cxn modelId="{6FC8D138-65D4-4ADF-947B-EFB493FFC61A}" type="presParOf" srcId="{E7F588DF-AA57-4502-B5D6-DAFAB62FD992}" destId="{9579412A-8447-4B74-82EE-261AF8CE201F}" srcOrd="0" destOrd="0" presId="urn:microsoft.com/office/officeart/2005/8/layout/hierarchy1"/>
    <dgm:cxn modelId="{910D48FF-5197-4DDD-9D32-9AAF11C07B70}" type="presParOf" srcId="{E7F588DF-AA57-4502-B5D6-DAFAB62FD992}" destId="{8BD0BB3A-6EB5-4E87-9834-A62782B7F3D2}" srcOrd="1" destOrd="0" presId="urn:microsoft.com/office/officeart/2005/8/layout/hierarchy1"/>
    <dgm:cxn modelId="{DFD02D47-8F25-4CD0-A002-BB289B616C44}" type="presParOf" srcId="{8399F638-F346-45FF-99A7-F0DB09F32AD7}" destId="{6729E7FF-3438-4E9B-866E-2F2A17BE1B8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3B413C-537C-4443-B366-2E16182855B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B33BCD3-1B23-4B5B-87AB-DD34DFE67445}">
      <dgm:prSet/>
      <dgm:spPr/>
      <dgm:t>
        <a:bodyPr/>
        <a:lstStyle/>
        <a:p>
          <a:r>
            <a:rPr lang="en-US" b="1"/>
            <a:t>AUTOMATIC LINE LEAK DETECTORS FOR PIPING</a:t>
          </a:r>
          <a:endParaRPr lang="en-US"/>
        </a:p>
      </dgm:t>
    </dgm:pt>
    <dgm:pt modelId="{7F7F6631-AC34-4644-938D-43E880066430}" type="parTrans" cxnId="{3E0AEE4E-59E3-405F-8B1C-245740718776}">
      <dgm:prSet/>
      <dgm:spPr/>
      <dgm:t>
        <a:bodyPr/>
        <a:lstStyle/>
        <a:p>
          <a:endParaRPr lang="en-US"/>
        </a:p>
      </dgm:t>
    </dgm:pt>
    <dgm:pt modelId="{C941FB1A-5C7C-4CD3-89F7-55B5D3DD280C}" type="sibTrans" cxnId="{3E0AEE4E-59E3-405F-8B1C-245740718776}">
      <dgm:prSet/>
      <dgm:spPr/>
      <dgm:t>
        <a:bodyPr/>
        <a:lstStyle/>
        <a:p>
          <a:endParaRPr lang="en-US"/>
        </a:p>
      </dgm:t>
    </dgm:pt>
    <dgm:pt modelId="{2485BE95-BA55-43A4-A32B-826111184627}">
      <dgm:prSet/>
      <dgm:spPr/>
      <dgm:t>
        <a:bodyPr/>
        <a:lstStyle/>
        <a:p>
          <a:r>
            <a:rPr lang="en-US" b="1"/>
            <a:t>Each pressurized pipe must have an automatic line leak detector that:</a:t>
          </a:r>
          <a:endParaRPr lang="en-US"/>
        </a:p>
      </dgm:t>
    </dgm:pt>
    <dgm:pt modelId="{4CBD2A73-C653-4AA4-A12F-C5BB086B6E7B}" type="parTrans" cxnId="{5C3ACFC6-3E6B-4F75-9F83-018A623B554B}">
      <dgm:prSet/>
      <dgm:spPr/>
      <dgm:t>
        <a:bodyPr/>
        <a:lstStyle/>
        <a:p>
          <a:endParaRPr lang="en-US"/>
        </a:p>
      </dgm:t>
    </dgm:pt>
    <dgm:pt modelId="{BE4985F1-FBDA-4FC1-9895-3983B74175FA}" type="sibTrans" cxnId="{5C3ACFC6-3E6B-4F75-9F83-018A623B554B}">
      <dgm:prSet/>
      <dgm:spPr/>
      <dgm:t>
        <a:bodyPr/>
        <a:lstStyle/>
        <a:p>
          <a:endParaRPr lang="en-US"/>
        </a:p>
      </dgm:t>
    </dgm:pt>
    <dgm:pt modelId="{741F3C20-D13D-4AA2-8EB5-8FAED122ED3E}">
      <dgm:prSet/>
      <dgm:spPr/>
      <dgm:t>
        <a:bodyPr/>
        <a:lstStyle/>
        <a:p>
          <a:r>
            <a:rPr lang="en-US"/>
            <a:t>Is capable of detecting any release from the piping of 3 gph when the piping pressure is at 10 psi.</a:t>
          </a:r>
        </a:p>
      </dgm:t>
    </dgm:pt>
    <dgm:pt modelId="{166E67D9-44FC-40D1-B71B-D13B111E3306}" type="parTrans" cxnId="{8589D719-8433-4F3D-A267-033A0625189F}">
      <dgm:prSet/>
      <dgm:spPr/>
      <dgm:t>
        <a:bodyPr/>
        <a:lstStyle/>
        <a:p>
          <a:endParaRPr lang="en-US"/>
        </a:p>
      </dgm:t>
    </dgm:pt>
    <dgm:pt modelId="{B9FF3DE7-DA20-4D76-A336-CEE9742D6889}" type="sibTrans" cxnId="{8589D719-8433-4F3D-A267-033A0625189F}">
      <dgm:prSet/>
      <dgm:spPr/>
      <dgm:t>
        <a:bodyPr/>
        <a:lstStyle/>
        <a:p>
          <a:endParaRPr lang="en-US"/>
        </a:p>
      </dgm:t>
    </dgm:pt>
    <dgm:pt modelId="{07DE11C8-ED88-481E-B3C9-AED144F9A78C}">
      <dgm:prSet/>
      <dgm:spPr/>
      <dgm:t>
        <a:bodyPr/>
        <a:lstStyle/>
        <a:p>
          <a:r>
            <a:rPr lang="en-US"/>
            <a:t>Is capable of alerting the UST system operator of a release within one hour of occurrence by shutting off the flow of regulated substance, or substantially restricting the flow of product.</a:t>
          </a:r>
        </a:p>
      </dgm:t>
    </dgm:pt>
    <dgm:pt modelId="{A998152B-0C9E-494F-A31B-9BC59DBFC19B}" type="parTrans" cxnId="{5B3F73DA-0CA0-4229-BC8C-849D5A82CEF8}">
      <dgm:prSet/>
      <dgm:spPr/>
      <dgm:t>
        <a:bodyPr/>
        <a:lstStyle/>
        <a:p>
          <a:endParaRPr lang="en-US"/>
        </a:p>
      </dgm:t>
    </dgm:pt>
    <dgm:pt modelId="{DB8DB5D3-A323-4836-BF89-DF47CCFDC98D}" type="sibTrans" cxnId="{5B3F73DA-0CA0-4229-BC8C-849D5A82CEF8}">
      <dgm:prSet/>
      <dgm:spPr/>
      <dgm:t>
        <a:bodyPr/>
        <a:lstStyle/>
        <a:p>
          <a:endParaRPr lang="en-US"/>
        </a:p>
      </dgm:t>
    </dgm:pt>
    <dgm:pt modelId="{EF4846F6-D8BD-4A40-B098-83B2160DE920}">
      <dgm:prSet/>
      <dgm:spPr/>
      <dgm:t>
        <a:bodyPr/>
        <a:lstStyle/>
        <a:p>
          <a:r>
            <a:rPr lang="en-US"/>
            <a:t>Leak detectors are required to be tested once annually for proper operation in accordance with the manufacturer's specifications.</a:t>
          </a:r>
        </a:p>
      </dgm:t>
    </dgm:pt>
    <dgm:pt modelId="{BB59FE8C-675A-466C-B7E8-23CC5DEAB8D2}" type="parTrans" cxnId="{367862DB-2456-4F96-904B-A4ECB6E96298}">
      <dgm:prSet/>
      <dgm:spPr/>
      <dgm:t>
        <a:bodyPr/>
        <a:lstStyle/>
        <a:p>
          <a:endParaRPr lang="en-US"/>
        </a:p>
      </dgm:t>
    </dgm:pt>
    <dgm:pt modelId="{BAB28127-C988-49D4-8AF6-7EE66CD9CC47}" type="sibTrans" cxnId="{367862DB-2456-4F96-904B-A4ECB6E96298}">
      <dgm:prSet/>
      <dgm:spPr/>
      <dgm:t>
        <a:bodyPr/>
        <a:lstStyle/>
        <a:p>
          <a:endParaRPr lang="en-US"/>
        </a:p>
      </dgm:t>
    </dgm:pt>
    <dgm:pt modelId="{9CAEC8F8-32AD-4C1D-8E04-B21DC3628605}" type="pres">
      <dgm:prSet presAssocID="{123B413C-537C-4443-B366-2E16182855B9}" presName="linear" presStyleCnt="0">
        <dgm:presLayoutVars>
          <dgm:animLvl val="lvl"/>
          <dgm:resizeHandles val="exact"/>
        </dgm:presLayoutVars>
      </dgm:prSet>
      <dgm:spPr/>
    </dgm:pt>
    <dgm:pt modelId="{2F75BD61-8DE4-4D6C-845B-179AE9C59DFC}" type="pres">
      <dgm:prSet presAssocID="{FB33BCD3-1B23-4B5B-87AB-DD34DFE67445}" presName="parentText" presStyleLbl="node1" presStyleIdx="0" presStyleCnt="5">
        <dgm:presLayoutVars>
          <dgm:chMax val="0"/>
          <dgm:bulletEnabled val="1"/>
        </dgm:presLayoutVars>
      </dgm:prSet>
      <dgm:spPr/>
    </dgm:pt>
    <dgm:pt modelId="{4307F448-2FF9-4F4B-B859-3092F2CA41F8}" type="pres">
      <dgm:prSet presAssocID="{C941FB1A-5C7C-4CD3-89F7-55B5D3DD280C}" presName="spacer" presStyleCnt="0"/>
      <dgm:spPr/>
    </dgm:pt>
    <dgm:pt modelId="{7509E2E8-27F8-4E63-8019-73EB1303B3F5}" type="pres">
      <dgm:prSet presAssocID="{2485BE95-BA55-43A4-A32B-826111184627}" presName="parentText" presStyleLbl="node1" presStyleIdx="1" presStyleCnt="5">
        <dgm:presLayoutVars>
          <dgm:chMax val="0"/>
          <dgm:bulletEnabled val="1"/>
        </dgm:presLayoutVars>
      </dgm:prSet>
      <dgm:spPr/>
    </dgm:pt>
    <dgm:pt modelId="{27FEE87B-F3EA-475F-BEB1-EBE2FAD3CC9B}" type="pres">
      <dgm:prSet presAssocID="{BE4985F1-FBDA-4FC1-9895-3983B74175FA}" presName="spacer" presStyleCnt="0"/>
      <dgm:spPr/>
    </dgm:pt>
    <dgm:pt modelId="{D47110B8-C784-420A-96E2-A5E8063A2841}" type="pres">
      <dgm:prSet presAssocID="{741F3C20-D13D-4AA2-8EB5-8FAED122ED3E}" presName="parentText" presStyleLbl="node1" presStyleIdx="2" presStyleCnt="5">
        <dgm:presLayoutVars>
          <dgm:chMax val="0"/>
          <dgm:bulletEnabled val="1"/>
        </dgm:presLayoutVars>
      </dgm:prSet>
      <dgm:spPr/>
    </dgm:pt>
    <dgm:pt modelId="{71DFD5E5-4F42-457A-836B-B0B97BA7941D}" type="pres">
      <dgm:prSet presAssocID="{B9FF3DE7-DA20-4D76-A336-CEE9742D6889}" presName="spacer" presStyleCnt="0"/>
      <dgm:spPr/>
    </dgm:pt>
    <dgm:pt modelId="{706302A6-1FC8-4BF0-B61D-47749E638F53}" type="pres">
      <dgm:prSet presAssocID="{07DE11C8-ED88-481E-B3C9-AED144F9A78C}" presName="parentText" presStyleLbl="node1" presStyleIdx="3" presStyleCnt="5">
        <dgm:presLayoutVars>
          <dgm:chMax val="0"/>
          <dgm:bulletEnabled val="1"/>
        </dgm:presLayoutVars>
      </dgm:prSet>
      <dgm:spPr/>
    </dgm:pt>
    <dgm:pt modelId="{DFD9613A-08D4-4807-9991-63E35408ED5E}" type="pres">
      <dgm:prSet presAssocID="{DB8DB5D3-A323-4836-BF89-DF47CCFDC98D}" presName="spacer" presStyleCnt="0"/>
      <dgm:spPr/>
    </dgm:pt>
    <dgm:pt modelId="{E3ED226B-284C-4A1B-AAD8-7652430123B3}" type="pres">
      <dgm:prSet presAssocID="{EF4846F6-D8BD-4A40-B098-83B2160DE920}" presName="parentText" presStyleLbl="node1" presStyleIdx="4" presStyleCnt="5">
        <dgm:presLayoutVars>
          <dgm:chMax val="0"/>
          <dgm:bulletEnabled val="1"/>
        </dgm:presLayoutVars>
      </dgm:prSet>
      <dgm:spPr/>
    </dgm:pt>
  </dgm:ptLst>
  <dgm:cxnLst>
    <dgm:cxn modelId="{CF74AA0A-BE01-455E-827B-FF23843EF091}" type="presOf" srcId="{741F3C20-D13D-4AA2-8EB5-8FAED122ED3E}" destId="{D47110B8-C784-420A-96E2-A5E8063A2841}" srcOrd="0" destOrd="0" presId="urn:microsoft.com/office/officeart/2005/8/layout/vList2"/>
    <dgm:cxn modelId="{8589D719-8433-4F3D-A267-033A0625189F}" srcId="{123B413C-537C-4443-B366-2E16182855B9}" destId="{741F3C20-D13D-4AA2-8EB5-8FAED122ED3E}" srcOrd="2" destOrd="0" parTransId="{166E67D9-44FC-40D1-B71B-D13B111E3306}" sibTransId="{B9FF3DE7-DA20-4D76-A336-CEE9742D6889}"/>
    <dgm:cxn modelId="{533AEB62-1A20-4DD7-BA02-ACCA6F51A39D}" type="presOf" srcId="{FB33BCD3-1B23-4B5B-87AB-DD34DFE67445}" destId="{2F75BD61-8DE4-4D6C-845B-179AE9C59DFC}" srcOrd="0" destOrd="0" presId="urn:microsoft.com/office/officeart/2005/8/layout/vList2"/>
    <dgm:cxn modelId="{3E0AEE4E-59E3-405F-8B1C-245740718776}" srcId="{123B413C-537C-4443-B366-2E16182855B9}" destId="{FB33BCD3-1B23-4B5B-87AB-DD34DFE67445}" srcOrd="0" destOrd="0" parTransId="{7F7F6631-AC34-4644-938D-43E880066430}" sibTransId="{C941FB1A-5C7C-4CD3-89F7-55B5D3DD280C}"/>
    <dgm:cxn modelId="{BA777650-8265-4362-957F-73E8360B98FF}" type="presOf" srcId="{2485BE95-BA55-43A4-A32B-826111184627}" destId="{7509E2E8-27F8-4E63-8019-73EB1303B3F5}" srcOrd="0" destOrd="0" presId="urn:microsoft.com/office/officeart/2005/8/layout/vList2"/>
    <dgm:cxn modelId="{A35B57A1-A85E-445B-8C9A-150518AF89EA}" type="presOf" srcId="{123B413C-537C-4443-B366-2E16182855B9}" destId="{9CAEC8F8-32AD-4C1D-8E04-B21DC3628605}" srcOrd="0" destOrd="0" presId="urn:microsoft.com/office/officeart/2005/8/layout/vList2"/>
    <dgm:cxn modelId="{9039DEAA-F816-4CB5-8E2F-A4251DFC0ECA}" type="presOf" srcId="{EF4846F6-D8BD-4A40-B098-83B2160DE920}" destId="{E3ED226B-284C-4A1B-AAD8-7652430123B3}" srcOrd="0" destOrd="0" presId="urn:microsoft.com/office/officeart/2005/8/layout/vList2"/>
    <dgm:cxn modelId="{5C3ACFC6-3E6B-4F75-9F83-018A623B554B}" srcId="{123B413C-537C-4443-B366-2E16182855B9}" destId="{2485BE95-BA55-43A4-A32B-826111184627}" srcOrd="1" destOrd="0" parTransId="{4CBD2A73-C653-4AA4-A12F-C5BB086B6E7B}" sibTransId="{BE4985F1-FBDA-4FC1-9895-3983B74175FA}"/>
    <dgm:cxn modelId="{A4B0BBCD-70BB-4543-8CF9-9F3A6E1A0F4F}" type="presOf" srcId="{07DE11C8-ED88-481E-B3C9-AED144F9A78C}" destId="{706302A6-1FC8-4BF0-B61D-47749E638F53}" srcOrd="0" destOrd="0" presId="urn:microsoft.com/office/officeart/2005/8/layout/vList2"/>
    <dgm:cxn modelId="{5B3F73DA-0CA0-4229-BC8C-849D5A82CEF8}" srcId="{123B413C-537C-4443-B366-2E16182855B9}" destId="{07DE11C8-ED88-481E-B3C9-AED144F9A78C}" srcOrd="3" destOrd="0" parTransId="{A998152B-0C9E-494F-A31B-9BC59DBFC19B}" sibTransId="{DB8DB5D3-A323-4836-BF89-DF47CCFDC98D}"/>
    <dgm:cxn modelId="{367862DB-2456-4F96-904B-A4ECB6E96298}" srcId="{123B413C-537C-4443-B366-2E16182855B9}" destId="{EF4846F6-D8BD-4A40-B098-83B2160DE920}" srcOrd="4" destOrd="0" parTransId="{BB59FE8C-675A-466C-B7E8-23CC5DEAB8D2}" sibTransId="{BAB28127-C988-49D4-8AF6-7EE66CD9CC47}"/>
    <dgm:cxn modelId="{051CEACD-3088-47A1-A2A6-8616FB3D92A9}" type="presParOf" srcId="{9CAEC8F8-32AD-4C1D-8E04-B21DC3628605}" destId="{2F75BD61-8DE4-4D6C-845B-179AE9C59DFC}" srcOrd="0" destOrd="0" presId="urn:microsoft.com/office/officeart/2005/8/layout/vList2"/>
    <dgm:cxn modelId="{C80D7D58-C738-46B7-8BEF-F450599A52BD}" type="presParOf" srcId="{9CAEC8F8-32AD-4C1D-8E04-B21DC3628605}" destId="{4307F448-2FF9-4F4B-B859-3092F2CA41F8}" srcOrd="1" destOrd="0" presId="urn:microsoft.com/office/officeart/2005/8/layout/vList2"/>
    <dgm:cxn modelId="{C07B768E-6D02-4B19-A744-913B2CDD1C31}" type="presParOf" srcId="{9CAEC8F8-32AD-4C1D-8E04-B21DC3628605}" destId="{7509E2E8-27F8-4E63-8019-73EB1303B3F5}" srcOrd="2" destOrd="0" presId="urn:microsoft.com/office/officeart/2005/8/layout/vList2"/>
    <dgm:cxn modelId="{A11F0480-A549-4E86-AD41-A90836782D35}" type="presParOf" srcId="{9CAEC8F8-32AD-4C1D-8E04-B21DC3628605}" destId="{27FEE87B-F3EA-475F-BEB1-EBE2FAD3CC9B}" srcOrd="3" destOrd="0" presId="urn:microsoft.com/office/officeart/2005/8/layout/vList2"/>
    <dgm:cxn modelId="{0F5FF981-A8E9-41B2-9F6A-67AF9D7013D4}" type="presParOf" srcId="{9CAEC8F8-32AD-4C1D-8E04-B21DC3628605}" destId="{D47110B8-C784-420A-96E2-A5E8063A2841}" srcOrd="4" destOrd="0" presId="urn:microsoft.com/office/officeart/2005/8/layout/vList2"/>
    <dgm:cxn modelId="{41402C23-2FF3-49D8-AA36-F45379313D82}" type="presParOf" srcId="{9CAEC8F8-32AD-4C1D-8E04-B21DC3628605}" destId="{71DFD5E5-4F42-457A-836B-B0B97BA7941D}" srcOrd="5" destOrd="0" presId="urn:microsoft.com/office/officeart/2005/8/layout/vList2"/>
    <dgm:cxn modelId="{1349FC06-9159-4869-9DDC-0E5A9B64578E}" type="presParOf" srcId="{9CAEC8F8-32AD-4C1D-8E04-B21DC3628605}" destId="{706302A6-1FC8-4BF0-B61D-47749E638F53}" srcOrd="6" destOrd="0" presId="urn:microsoft.com/office/officeart/2005/8/layout/vList2"/>
    <dgm:cxn modelId="{8733AFC6-0432-4CEB-B949-B24F86A76ACE}" type="presParOf" srcId="{9CAEC8F8-32AD-4C1D-8E04-B21DC3628605}" destId="{DFD9613A-08D4-4807-9991-63E35408ED5E}" srcOrd="7" destOrd="0" presId="urn:microsoft.com/office/officeart/2005/8/layout/vList2"/>
    <dgm:cxn modelId="{9DF74BBC-061C-482F-8D57-32BCF830C5DA}" type="presParOf" srcId="{9CAEC8F8-32AD-4C1D-8E04-B21DC3628605}" destId="{E3ED226B-284C-4A1B-AAD8-7652430123B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C573C-7FA6-4D1C-87B5-829190C2EF8B}">
      <dsp:nvSpPr>
        <dsp:cNvPr id="0" name=""/>
        <dsp:cNvSpPr/>
      </dsp:nvSpPr>
      <dsp:spPr>
        <a:xfrm>
          <a:off x="1283" y="507350"/>
          <a:ext cx="4505585" cy="2861046"/>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24C6175-F3E5-47AB-B3B9-A9C9C8376BDB}">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 tank tightness test shall be capable of detecting a release of 0.1 gallons per hour from any portion of the tank which contains regulated substances.</a:t>
          </a:r>
        </a:p>
      </dsp:txBody>
      <dsp:txXfrm>
        <a:off x="585701" y="1066737"/>
        <a:ext cx="4337991" cy="2693452"/>
      </dsp:txXfrm>
    </dsp:sp>
    <dsp:sp modelId="{9579412A-8447-4B74-82EE-261AF8CE201F}">
      <dsp:nvSpPr>
        <dsp:cNvPr id="0" name=""/>
        <dsp:cNvSpPr/>
      </dsp:nvSpPr>
      <dsp:spPr>
        <a:xfrm>
          <a:off x="5508110" y="507350"/>
          <a:ext cx="4505585" cy="2861046"/>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BD0BB3A-6EB5-4E87-9834-A62782B7F3D2}">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 test shall be performed so it accounts for effects of vapor pockets, thermal expansion or contraction of the stored substance, temperature of the stored substance, temperature stratification, evaporation or condensation, groundwater elevation, pressure variations within the system, tank end deflection, tank deformation, and any other factors that could affect the accuracy of the test procedures.</a:t>
          </a:r>
        </a:p>
      </dsp:txBody>
      <dsp:txXfrm>
        <a:off x="6092527" y="1066737"/>
        <a:ext cx="4337991" cy="26934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5BD61-8DE4-4D6C-845B-179AE9C59DFC}">
      <dsp:nvSpPr>
        <dsp:cNvPr id="0" name=""/>
        <dsp:cNvSpPr/>
      </dsp:nvSpPr>
      <dsp:spPr>
        <a:xfrm>
          <a:off x="0" y="780852"/>
          <a:ext cx="10542036" cy="8342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AUTOMATIC LINE LEAK DETECTORS FOR PIPING</a:t>
          </a:r>
          <a:endParaRPr lang="en-US" sz="2100" kern="1200"/>
        </a:p>
      </dsp:txBody>
      <dsp:txXfrm>
        <a:off x="40724" y="821576"/>
        <a:ext cx="10460588" cy="752780"/>
      </dsp:txXfrm>
    </dsp:sp>
    <dsp:sp modelId="{7509E2E8-27F8-4E63-8019-73EB1303B3F5}">
      <dsp:nvSpPr>
        <dsp:cNvPr id="0" name=""/>
        <dsp:cNvSpPr/>
      </dsp:nvSpPr>
      <dsp:spPr>
        <a:xfrm>
          <a:off x="0" y="1675561"/>
          <a:ext cx="10542036" cy="8342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Each pressurized pipe must have an automatic line leak detector that:</a:t>
          </a:r>
          <a:endParaRPr lang="en-US" sz="2100" kern="1200"/>
        </a:p>
      </dsp:txBody>
      <dsp:txXfrm>
        <a:off x="40724" y="1716285"/>
        <a:ext cx="10460588" cy="752780"/>
      </dsp:txXfrm>
    </dsp:sp>
    <dsp:sp modelId="{D47110B8-C784-420A-96E2-A5E8063A2841}">
      <dsp:nvSpPr>
        <dsp:cNvPr id="0" name=""/>
        <dsp:cNvSpPr/>
      </dsp:nvSpPr>
      <dsp:spPr>
        <a:xfrm>
          <a:off x="0" y="2570269"/>
          <a:ext cx="10542036" cy="8342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Is capable of detecting any release from the piping of 3 gph when the piping pressure is at 10 psi.</a:t>
          </a:r>
        </a:p>
      </dsp:txBody>
      <dsp:txXfrm>
        <a:off x="40724" y="2610993"/>
        <a:ext cx="10460588" cy="752780"/>
      </dsp:txXfrm>
    </dsp:sp>
    <dsp:sp modelId="{706302A6-1FC8-4BF0-B61D-47749E638F53}">
      <dsp:nvSpPr>
        <dsp:cNvPr id="0" name=""/>
        <dsp:cNvSpPr/>
      </dsp:nvSpPr>
      <dsp:spPr>
        <a:xfrm>
          <a:off x="0" y="3464977"/>
          <a:ext cx="10542036" cy="8342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Is capable of alerting the UST system operator of a release within one hour of occurrence by shutting off the flow of regulated substance, or substantially restricting the flow of product.</a:t>
          </a:r>
        </a:p>
      </dsp:txBody>
      <dsp:txXfrm>
        <a:off x="40724" y="3505701"/>
        <a:ext cx="10460588" cy="752780"/>
      </dsp:txXfrm>
    </dsp:sp>
    <dsp:sp modelId="{E3ED226B-284C-4A1B-AAD8-7652430123B3}">
      <dsp:nvSpPr>
        <dsp:cNvPr id="0" name=""/>
        <dsp:cNvSpPr/>
      </dsp:nvSpPr>
      <dsp:spPr>
        <a:xfrm>
          <a:off x="0" y="4359685"/>
          <a:ext cx="10542036" cy="8342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Leak detectors are required to be tested once annually for proper operation in accordance with the manufacturer's specifications.</a:t>
          </a:r>
        </a:p>
      </dsp:txBody>
      <dsp:txXfrm>
        <a:off x="40724" y="4400409"/>
        <a:ext cx="10460588" cy="7527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FD735-228E-BFF2-C473-719AC65283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E7D69C-F28F-A9EF-924F-27B23C260E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76A506-2B2C-1B7A-5D2A-5C66CBC4E940}"/>
              </a:ext>
            </a:extLst>
          </p:cNvPr>
          <p:cNvSpPr>
            <a:spLocks noGrp="1"/>
          </p:cNvSpPr>
          <p:nvPr>
            <p:ph type="dt" sz="half" idx="10"/>
          </p:nvPr>
        </p:nvSpPr>
        <p:spPr/>
        <p:txBody>
          <a:bodyPr/>
          <a:lstStyle/>
          <a:p>
            <a:fld id="{B5CBFD94-F4B5-4363-A4A3-C716A7BD721A}" type="datetimeFigureOut">
              <a:rPr lang="en-US" smtClean="0"/>
              <a:t>4/8/2025</a:t>
            </a:fld>
            <a:endParaRPr lang="en-US" dirty="0"/>
          </a:p>
        </p:txBody>
      </p:sp>
      <p:sp>
        <p:nvSpPr>
          <p:cNvPr id="5" name="Footer Placeholder 4">
            <a:extLst>
              <a:ext uri="{FF2B5EF4-FFF2-40B4-BE49-F238E27FC236}">
                <a16:creationId xmlns:a16="http://schemas.microsoft.com/office/drawing/2014/main" id="{3B944DA9-1C1C-9797-52DF-9E510EE52AF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802734-8A15-2026-8940-CFA27E999D22}"/>
              </a:ext>
            </a:extLst>
          </p:cNvPr>
          <p:cNvSpPr>
            <a:spLocks noGrp="1"/>
          </p:cNvSpPr>
          <p:nvPr>
            <p:ph type="sldNum" sz="quarter" idx="12"/>
          </p:nvPr>
        </p:nvSpPr>
        <p:spPr/>
        <p:txBody>
          <a:bodyPr/>
          <a:lstStyle/>
          <a:p>
            <a:fld id="{D44E9DEC-B3ED-4A21-A173-A8724AED4854}" type="slidenum">
              <a:rPr lang="en-US" smtClean="0"/>
              <a:t>‹#›</a:t>
            </a:fld>
            <a:endParaRPr lang="en-US" dirty="0"/>
          </a:p>
        </p:txBody>
      </p:sp>
    </p:spTree>
    <p:extLst>
      <p:ext uri="{BB962C8B-B14F-4D97-AF65-F5344CB8AC3E}">
        <p14:creationId xmlns:p14="http://schemas.microsoft.com/office/powerpoint/2010/main" val="2190300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F524E-173A-6982-DA68-58A07C1A01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7D3E48-4E42-1F4F-D3C6-4091DDD5CA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4C9C55-7127-ECF6-69FB-FC6BE0F1EBBD}"/>
              </a:ext>
            </a:extLst>
          </p:cNvPr>
          <p:cNvSpPr>
            <a:spLocks noGrp="1"/>
          </p:cNvSpPr>
          <p:nvPr>
            <p:ph type="dt" sz="half" idx="10"/>
          </p:nvPr>
        </p:nvSpPr>
        <p:spPr/>
        <p:txBody>
          <a:bodyPr/>
          <a:lstStyle/>
          <a:p>
            <a:fld id="{B5CBFD94-F4B5-4363-A4A3-C716A7BD721A}" type="datetimeFigureOut">
              <a:rPr lang="en-US" smtClean="0"/>
              <a:t>4/8/2025</a:t>
            </a:fld>
            <a:endParaRPr lang="en-US" dirty="0"/>
          </a:p>
        </p:txBody>
      </p:sp>
      <p:sp>
        <p:nvSpPr>
          <p:cNvPr id="5" name="Footer Placeholder 4">
            <a:extLst>
              <a:ext uri="{FF2B5EF4-FFF2-40B4-BE49-F238E27FC236}">
                <a16:creationId xmlns:a16="http://schemas.microsoft.com/office/drawing/2014/main" id="{F50DB1C3-0779-C568-5090-8A17F4A5AEB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1306FF-C301-9736-82FA-4D1D0E39431F}"/>
              </a:ext>
            </a:extLst>
          </p:cNvPr>
          <p:cNvSpPr>
            <a:spLocks noGrp="1"/>
          </p:cNvSpPr>
          <p:nvPr>
            <p:ph type="sldNum" sz="quarter" idx="12"/>
          </p:nvPr>
        </p:nvSpPr>
        <p:spPr/>
        <p:txBody>
          <a:bodyPr/>
          <a:lstStyle/>
          <a:p>
            <a:fld id="{D44E9DEC-B3ED-4A21-A173-A8724AED4854}" type="slidenum">
              <a:rPr lang="en-US" smtClean="0"/>
              <a:t>‹#›</a:t>
            </a:fld>
            <a:endParaRPr lang="en-US" dirty="0"/>
          </a:p>
        </p:txBody>
      </p:sp>
    </p:spTree>
    <p:extLst>
      <p:ext uri="{BB962C8B-B14F-4D97-AF65-F5344CB8AC3E}">
        <p14:creationId xmlns:p14="http://schemas.microsoft.com/office/powerpoint/2010/main" val="1400138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473FFF-5263-4A75-DC0D-F212F15BD0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31118E-68A9-07F2-2528-CBDF909C74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8A088A-3E65-983B-52DA-ACABD06970CD}"/>
              </a:ext>
            </a:extLst>
          </p:cNvPr>
          <p:cNvSpPr>
            <a:spLocks noGrp="1"/>
          </p:cNvSpPr>
          <p:nvPr>
            <p:ph type="dt" sz="half" idx="10"/>
          </p:nvPr>
        </p:nvSpPr>
        <p:spPr/>
        <p:txBody>
          <a:bodyPr/>
          <a:lstStyle/>
          <a:p>
            <a:fld id="{B5CBFD94-F4B5-4363-A4A3-C716A7BD721A}" type="datetimeFigureOut">
              <a:rPr lang="en-US" smtClean="0"/>
              <a:t>4/8/2025</a:t>
            </a:fld>
            <a:endParaRPr lang="en-US" dirty="0"/>
          </a:p>
        </p:txBody>
      </p:sp>
      <p:sp>
        <p:nvSpPr>
          <p:cNvPr id="5" name="Footer Placeholder 4">
            <a:extLst>
              <a:ext uri="{FF2B5EF4-FFF2-40B4-BE49-F238E27FC236}">
                <a16:creationId xmlns:a16="http://schemas.microsoft.com/office/drawing/2014/main" id="{BD97728A-97CB-199C-ECAB-300BBBB680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A19F28-F575-9FAE-1DE4-66C0C7EA60E8}"/>
              </a:ext>
            </a:extLst>
          </p:cNvPr>
          <p:cNvSpPr>
            <a:spLocks noGrp="1"/>
          </p:cNvSpPr>
          <p:nvPr>
            <p:ph type="sldNum" sz="quarter" idx="12"/>
          </p:nvPr>
        </p:nvSpPr>
        <p:spPr/>
        <p:txBody>
          <a:bodyPr/>
          <a:lstStyle/>
          <a:p>
            <a:fld id="{D44E9DEC-B3ED-4A21-A173-A8724AED4854}" type="slidenum">
              <a:rPr lang="en-US" smtClean="0"/>
              <a:t>‹#›</a:t>
            </a:fld>
            <a:endParaRPr lang="en-US" dirty="0"/>
          </a:p>
        </p:txBody>
      </p:sp>
    </p:spTree>
    <p:extLst>
      <p:ext uri="{BB962C8B-B14F-4D97-AF65-F5344CB8AC3E}">
        <p14:creationId xmlns:p14="http://schemas.microsoft.com/office/powerpoint/2010/main" val="291325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3D295-7C33-D26D-4DBE-67995EEED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58E86-ECF2-C6C5-50E9-A789A41EB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3C81C2-874A-93D3-E154-FF0ECCE73E3F}"/>
              </a:ext>
            </a:extLst>
          </p:cNvPr>
          <p:cNvSpPr>
            <a:spLocks noGrp="1"/>
          </p:cNvSpPr>
          <p:nvPr>
            <p:ph type="dt" sz="half" idx="10"/>
          </p:nvPr>
        </p:nvSpPr>
        <p:spPr/>
        <p:txBody>
          <a:bodyPr/>
          <a:lstStyle/>
          <a:p>
            <a:fld id="{B5CBFD94-F4B5-4363-A4A3-C716A7BD721A}" type="datetimeFigureOut">
              <a:rPr lang="en-US" smtClean="0"/>
              <a:t>4/8/2025</a:t>
            </a:fld>
            <a:endParaRPr lang="en-US" dirty="0"/>
          </a:p>
        </p:txBody>
      </p:sp>
      <p:sp>
        <p:nvSpPr>
          <p:cNvPr id="5" name="Footer Placeholder 4">
            <a:extLst>
              <a:ext uri="{FF2B5EF4-FFF2-40B4-BE49-F238E27FC236}">
                <a16:creationId xmlns:a16="http://schemas.microsoft.com/office/drawing/2014/main" id="{1A121AEF-ADDA-C512-C0A7-3247811D45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0FE938C-A52B-7C99-57A0-DCB9ECBA1476}"/>
              </a:ext>
            </a:extLst>
          </p:cNvPr>
          <p:cNvSpPr>
            <a:spLocks noGrp="1"/>
          </p:cNvSpPr>
          <p:nvPr>
            <p:ph type="sldNum" sz="quarter" idx="12"/>
          </p:nvPr>
        </p:nvSpPr>
        <p:spPr/>
        <p:txBody>
          <a:bodyPr/>
          <a:lstStyle/>
          <a:p>
            <a:fld id="{D44E9DEC-B3ED-4A21-A173-A8724AED4854}" type="slidenum">
              <a:rPr lang="en-US" smtClean="0"/>
              <a:t>‹#›</a:t>
            </a:fld>
            <a:endParaRPr lang="en-US" dirty="0"/>
          </a:p>
        </p:txBody>
      </p:sp>
    </p:spTree>
    <p:extLst>
      <p:ext uri="{BB962C8B-B14F-4D97-AF65-F5344CB8AC3E}">
        <p14:creationId xmlns:p14="http://schemas.microsoft.com/office/powerpoint/2010/main" val="2487557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67B0D-E5CD-BED1-03B0-33D3AEA09A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CE2750-45D6-48AA-6592-7A65A07255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88B00D-F635-51C2-DD06-C5CA0EC4F72D}"/>
              </a:ext>
            </a:extLst>
          </p:cNvPr>
          <p:cNvSpPr>
            <a:spLocks noGrp="1"/>
          </p:cNvSpPr>
          <p:nvPr>
            <p:ph type="dt" sz="half" idx="10"/>
          </p:nvPr>
        </p:nvSpPr>
        <p:spPr/>
        <p:txBody>
          <a:bodyPr/>
          <a:lstStyle/>
          <a:p>
            <a:fld id="{B5CBFD94-F4B5-4363-A4A3-C716A7BD721A}" type="datetimeFigureOut">
              <a:rPr lang="en-US" smtClean="0"/>
              <a:t>4/8/2025</a:t>
            </a:fld>
            <a:endParaRPr lang="en-US" dirty="0"/>
          </a:p>
        </p:txBody>
      </p:sp>
      <p:sp>
        <p:nvSpPr>
          <p:cNvPr id="5" name="Footer Placeholder 4">
            <a:extLst>
              <a:ext uri="{FF2B5EF4-FFF2-40B4-BE49-F238E27FC236}">
                <a16:creationId xmlns:a16="http://schemas.microsoft.com/office/drawing/2014/main" id="{213C3CD4-1872-D7E7-F4A0-E405443FE4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7AFD02-997B-2FB8-2DD9-455DF1DF838A}"/>
              </a:ext>
            </a:extLst>
          </p:cNvPr>
          <p:cNvSpPr>
            <a:spLocks noGrp="1"/>
          </p:cNvSpPr>
          <p:nvPr>
            <p:ph type="sldNum" sz="quarter" idx="12"/>
          </p:nvPr>
        </p:nvSpPr>
        <p:spPr/>
        <p:txBody>
          <a:bodyPr/>
          <a:lstStyle/>
          <a:p>
            <a:fld id="{D44E9DEC-B3ED-4A21-A173-A8724AED4854}" type="slidenum">
              <a:rPr lang="en-US" smtClean="0"/>
              <a:t>‹#›</a:t>
            </a:fld>
            <a:endParaRPr lang="en-US" dirty="0"/>
          </a:p>
        </p:txBody>
      </p:sp>
    </p:spTree>
    <p:extLst>
      <p:ext uri="{BB962C8B-B14F-4D97-AF65-F5344CB8AC3E}">
        <p14:creationId xmlns:p14="http://schemas.microsoft.com/office/powerpoint/2010/main" val="4154720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FD0B1-968D-B3E0-B098-FC678121EF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9929ED-88C9-26A0-646A-DE88FBCEC4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185551-077C-20C2-8CFB-0F24E38F76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292AA7-D3D8-9129-13AB-CEFFD159536D}"/>
              </a:ext>
            </a:extLst>
          </p:cNvPr>
          <p:cNvSpPr>
            <a:spLocks noGrp="1"/>
          </p:cNvSpPr>
          <p:nvPr>
            <p:ph type="dt" sz="half" idx="10"/>
          </p:nvPr>
        </p:nvSpPr>
        <p:spPr/>
        <p:txBody>
          <a:bodyPr/>
          <a:lstStyle/>
          <a:p>
            <a:fld id="{B5CBFD94-F4B5-4363-A4A3-C716A7BD721A}" type="datetimeFigureOut">
              <a:rPr lang="en-US" smtClean="0"/>
              <a:t>4/8/2025</a:t>
            </a:fld>
            <a:endParaRPr lang="en-US" dirty="0"/>
          </a:p>
        </p:txBody>
      </p:sp>
      <p:sp>
        <p:nvSpPr>
          <p:cNvPr id="6" name="Footer Placeholder 5">
            <a:extLst>
              <a:ext uri="{FF2B5EF4-FFF2-40B4-BE49-F238E27FC236}">
                <a16:creationId xmlns:a16="http://schemas.microsoft.com/office/drawing/2014/main" id="{B322EA64-29A6-9E4D-BEAB-028362DB917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77C0161-24AC-332D-7FF5-8197B7ADCC66}"/>
              </a:ext>
            </a:extLst>
          </p:cNvPr>
          <p:cNvSpPr>
            <a:spLocks noGrp="1"/>
          </p:cNvSpPr>
          <p:nvPr>
            <p:ph type="sldNum" sz="quarter" idx="12"/>
          </p:nvPr>
        </p:nvSpPr>
        <p:spPr/>
        <p:txBody>
          <a:bodyPr/>
          <a:lstStyle/>
          <a:p>
            <a:fld id="{D44E9DEC-B3ED-4A21-A173-A8724AED4854}" type="slidenum">
              <a:rPr lang="en-US" smtClean="0"/>
              <a:t>‹#›</a:t>
            </a:fld>
            <a:endParaRPr lang="en-US" dirty="0"/>
          </a:p>
        </p:txBody>
      </p:sp>
    </p:spTree>
    <p:extLst>
      <p:ext uri="{BB962C8B-B14F-4D97-AF65-F5344CB8AC3E}">
        <p14:creationId xmlns:p14="http://schemas.microsoft.com/office/powerpoint/2010/main" val="2135750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253E0-49CB-1106-F72E-64E0D4C7D8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C0BECF-BE31-DE60-D855-011480C6B1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B53004-5BB0-2F38-FD9F-F958C63C58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DC50AC-B631-04BC-16C9-37E9283E6F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92D3E4-C212-3B88-2071-8147A24DCA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60924C-9479-DEB1-9B5A-C45694444BB0}"/>
              </a:ext>
            </a:extLst>
          </p:cNvPr>
          <p:cNvSpPr>
            <a:spLocks noGrp="1"/>
          </p:cNvSpPr>
          <p:nvPr>
            <p:ph type="dt" sz="half" idx="10"/>
          </p:nvPr>
        </p:nvSpPr>
        <p:spPr/>
        <p:txBody>
          <a:bodyPr/>
          <a:lstStyle/>
          <a:p>
            <a:fld id="{B5CBFD94-F4B5-4363-A4A3-C716A7BD721A}" type="datetimeFigureOut">
              <a:rPr lang="en-US" smtClean="0"/>
              <a:t>4/8/2025</a:t>
            </a:fld>
            <a:endParaRPr lang="en-US" dirty="0"/>
          </a:p>
        </p:txBody>
      </p:sp>
      <p:sp>
        <p:nvSpPr>
          <p:cNvPr id="8" name="Footer Placeholder 7">
            <a:extLst>
              <a:ext uri="{FF2B5EF4-FFF2-40B4-BE49-F238E27FC236}">
                <a16:creationId xmlns:a16="http://schemas.microsoft.com/office/drawing/2014/main" id="{FFFA4588-FBBA-89CB-A8E7-49B7652F305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1BD43F9-8CAD-C432-DE2A-789EB0133BD4}"/>
              </a:ext>
            </a:extLst>
          </p:cNvPr>
          <p:cNvSpPr>
            <a:spLocks noGrp="1"/>
          </p:cNvSpPr>
          <p:nvPr>
            <p:ph type="sldNum" sz="quarter" idx="12"/>
          </p:nvPr>
        </p:nvSpPr>
        <p:spPr/>
        <p:txBody>
          <a:bodyPr/>
          <a:lstStyle/>
          <a:p>
            <a:fld id="{D44E9DEC-B3ED-4A21-A173-A8724AED4854}" type="slidenum">
              <a:rPr lang="en-US" smtClean="0"/>
              <a:t>‹#›</a:t>
            </a:fld>
            <a:endParaRPr lang="en-US" dirty="0"/>
          </a:p>
        </p:txBody>
      </p:sp>
    </p:spTree>
    <p:extLst>
      <p:ext uri="{BB962C8B-B14F-4D97-AF65-F5344CB8AC3E}">
        <p14:creationId xmlns:p14="http://schemas.microsoft.com/office/powerpoint/2010/main" val="1449030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9B514-3F0E-CD79-46EB-6D6029B9CF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4798CC-42B9-8E01-DDA9-72A3AAE8D3AE}"/>
              </a:ext>
            </a:extLst>
          </p:cNvPr>
          <p:cNvSpPr>
            <a:spLocks noGrp="1"/>
          </p:cNvSpPr>
          <p:nvPr>
            <p:ph type="dt" sz="half" idx="10"/>
          </p:nvPr>
        </p:nvSpPr>
        <p:spPr/>
        <p:txBody>
          <a:bodyPr/>
          <a:lstStyle/>
          <a:p>
            <a:fld id="{B5CBFD94-F4B5-4363-A4A3-C716A7BD721A}" type="datetimeFigureOut">
              <a:rPr lang="en-US" smtClean="0"/>
              <a:t>4/8/2025</a:t>
            </a:fld>
            <a:endParaRPr lang="en-US" dirty="0"/>
          </a:p>
        </p:txBody>
      </p:sp>
      <p:sp>
        <p:nvSpPr>
          <p:cNvPr id="4" name="Footer Placeholder 3">
            <a:extLst>
              <a:ext uri="{FF2B5EF4-FFF2-40B4-BE49-F238E27FC236}">
                <a16:creationId xmlns:a16="http://schemas.microsoft.com/office/drawing/2014/main" id="{30224DC3-8D9B-0F5A-7D67-0369C584662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9C1B38F-A0A4-9A3B-0EA9-87C765768418}"/>
              </a:ext>
            </a:extLst>
          </p:cNvPr>
          <p:cNvSpPr>
            <a:spLocks noGrp="1"/>
          </p:cNvSpPr>
          <p:nvPr>
            <p:ph type="sldNum" sz="quarter" idx="12"/>
          </p:nvPr>
        </p:nvSpPr>
        <p:spPr/>
        <p:txBody>
          <a:bodyPr/>
          <a:lstStyle/>
          <a:p>
            <a:fld id="{D44E9DEC-B3ED-4A21-A173-A8724AED4854}" type="slidenum">
              <a:rPr lang="en-US" smtClean="0"/>
              <a:t>‹#›</a:t>
            </a:fld>
            <a:endParaRPr lang="en-US" dirty="0"/>
          </a:p>
        </p:txBody>
      </p:sp>
    </p:spTree>
    <p:extLst>
      <p:ext uri="{BB962C8B-B14F-4D97-AF65-F5344CB8AC3E}">
        <p14:creationId xmlns:p14="http://schemas.microsoft.com/office/powerpoint/2010/main" val="4145667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12F13B-03E7-9269-B857-B8D883081185}"/>
              </a:ext>
            </a:extLst>
          </p:cNvPr>
          <p:cNvSpPr>
            <a:spLocks noGrp="1"/>
          </p:cNvSpPr>
          <p:nvPr>
            <p:ph type="dt" sz="half" idx="10"/>
          </p:nvPr>
        </p:nvSpPr>
        <p:spPr/>
        <p:txBody>
          <a:bodyPr/>
          <a:lstStyle/>
          <a:p>
            <a:fld id="{B5CBFD94-F4B5-4363-A4A3-C716A7BD721A}" type="datetimeFigureOut">
              <a:rPr lang="en-US" smtClean="0"/>
              <a:t>4/8/2025</a:t>
            </a:fld>
            <a:endParaRPr lang="en-US" dirty="0"/>
          </a:p>
        </p:txBody>
      </p:sp>
      <p:sp>
        <p:nvSpPr>
          <p:cNvPr id="3" name="Footer Placeholder 2">
            <a:extLst>
              <a:ext uri="{FF2B5EF4-FFF2-40B4-BE49-F238E27FC236}">
                <a16:creationId xmlns:a16="http://schemas.microsoft.com/office/drawing/2014/main" id="{E101DA98-74FA-F96D-013C-0F0E66C81FA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58EF293-5061-C604-8B94-61DA17916609}"/>
              </a:ext>
            </a:extLst>
          </p:cNvPr>
          <p:cNvSpPr>
            <a:spLocks noGrp="1"/>
          </p:cNvSpPr>
          <p:nvPr>
            <p:ph type="sldNum" sz="quarter" idx="12"/>
          </p:nvPr>
        </p:nvSpPr>
        <p:spPr/>
        <p:txBody>
          <a:bodyPr/>
          <a:lstStyle/>
          <a:p>
            <a:fld id="{D44E9DEC-B3ED-4A21-A173-A8724AED4854}" type="slidenum">
              <a:rPr lang="en-US" smtClean="0"/>
              <a:t>‹#›</a:t>
            </a:fld>
            <a:endParaRPr lang="en-US" dirty="0"/>
          </a:p>
        </p:txBody>
      </p:sp>
    </p:spTree>
    <p:extLst>
      <p:ext uri="{BB962C8B-B14F-4D97-AF65-F5344CB8AC3E}">
        <p14:creationId xmlns:p14="http://schemas.microsoft.com/office/powerpoint/2010/main" val="1757293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1676F-6468-58D5-0A64-CC79EEDC4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7B1E9F-ED11-2463-9396-40EA27F31F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6B3BF-4479-CDD8-0BCB-48E770FF5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8D8746-81AC-3AC4-4475-55784D614A8D}"/>
              </a:ext>
            </a:extLst>
          </p:cNvPr>
          <p:cNvSpPr>
            <a:spLocks noGrp="1"/>
          </p:cNvSpPr>
          <p:nvPr>
            <p:ph type="dt" sz="half" idx="10"/>
          </p:nvPr>
        </p:nvSpPr>
        <p:spPr/>
        <p:txBody>
          <a:bodyPr/>
          <a:lstStyle/>
          <a:p>
            <a:fld id="{B5CBFD94-F4B5-4363-A4A3-C716A7BD721A}" type="datetimeFigureOut">
              <a:rPr lang="en-US" smtClean="0"/>
              <a:t>4/8/2025</a:t>
            </a:fld>
            <a:endParaRPr lang="en-US" dirty="0"/>
          </a:p>
        </p:txBody>
      </p:sp>
      <p:sp>
        <p:nvSpPr>
          <p:cNvPr id="6" name="Footer Placeholder 5">
            <a:extLst>
              <a:ext uri="{FF2B5EF4-FFF2-40B4-BE49-F238E27FC236}">
                <a16:creationId xmlns:a16="http://schemas.microsoft.com/office/drawing/2014/main" id="{84A610DB-25BD-BA7A-F6C5-85904CD071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897F7F9-E7DE-FBD6-5282-29349A7A0F25}"/>
              </a:ext>
            </a:extLst>
          </p:cNvPr>
          <p:cNvSpPr>
            <a:spLocks noGrp="1"/>
          </p:cNvSpPr>
          <p:nvPr>
            <p:ph type="sldNum" sz="quarter" idx="12"/>
          </p:nvPr>
        </p:nvSpPr>
        <p:spPr/>
        <p:txBody>
          <a:bodyPr/>
          <a:lstStyle/>
          <a:p>
            <a:fld id="{D44E9DEC-B3ED-4A21-A173-A8724AED4854}" type="slidenum">
              <a:rPr lang="en-US" smtClean="0"/>
              <a:t>‹#›</a:t>
            </a:fld>
            <a:endParaRPr lang="en-US" dirty="0"/>
          </a:p>
        </p:txBody>
      </p:sp>
    </p:spTree>
    <p:extLst>
      <p:ext uri="{BB962C8B-B14F-4D97-AF65-F5344CB8AC3E}">
        <p14:creationId xmlns:p14="http://schemas.microsoft.com/office/powerpoint/2010/main" val="1026541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01329-F78E-EB8B-2DC5-2D1DD586F6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4F74B2-A8C1-990A-5050-48A894EE60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F8D7FEC-1822-ACA7-BAD2-A2B3B08E83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24485E-AE15-F272-8ED5-B62279781C9D}"/>
              </a:ext>
            </a:extLst>
          </p:cNvPr>
          <p:cNvSpPr>
            <a:spLocks noGrp="1"/>
          </p:cNvSpPr>
          <p:nvPr>
            <p:ph type="dt" sz="half" idx="10"/>
          </p:nvPr>
        </p:nvSpPr>
        <p:spPr/>
        <p:txBody>
          <a:bodyPr/>
          <a:lstStyle/>
          <a:p>
            <a:fld id="{B5CBFD94-F4B5-4363-A4A3-C716A7BD721A}" type="datetimeFigureOut">
              <a:rPr lang="en-US" smtClean="0"/>
              <a:t>4/8/2025</a:t>
            </a:fld>
            <a:endParaRPr lang="en-US" dirty="0"/>
          </a:p>
        </p:txBody>
      </p:sp>
      <p:sp>
        <p:nvSpPr>
          <p:cNvPr id="6" name="Footer Placeholder 5">
            <a:extLst>
              <a:ext uri="{FF2B5EF4-FFF2-40B4-BE49-F238E27FC236}">
                <a16:creationId xmlns:a16="http://schemas.microsoft.com/office/drawing/2014/main" id="{5A2FEB89-C1E1-631D-2A39-2129AB21269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F317FBF-DD31-59B6-EEFB-52EDC83259BB}"/>
              </a:ext>
            </a:extLst>
          </p:cNvPr>
          <p:cNvSpPr>
            <a:spLocks noGrp="1"/>
          </p:cNvSpPr>
          <p:nvPr>
            <p:ph type="sldNum" sz="quarter" idx="12"/>
          </p:nvPr>
        </p:nvSpPr>
        <p:spPr/>
        <p:txBody>
          <a:bodyPr/>
          <a:lstStyle/>
          <a:p>
            <a:fld id="{D44E9DEC-B3ED-4A21-A173-A8724AED4854}" type="slidenum">
              <a:rPr lang="en-US" smtClean="0"/>
              <a:t>‹#›</a:t>
            </a:fld>
            <a:endParaRPr lang="en-US" dirty="0"/>
          </a:p>
        </p:txBody>
      </p:sp>
    </p:spTree>
    <p:extLst>
      <p:ext uri="{BB962C8B-B14F-4D97-AF65-F5344CB8AC3E}">
        <p14:creationId xmlns:p14="http://schemas.microsoft.com/office/powerpoint/2010/main" val="1413135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0AD80D-A329-7B93-D2D9-C8929D16EA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02A308-0F7C-FBF9-2DE6-E127CCC2BC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1F972B-6AEE-FB4A-A2BD-24EBD49A6C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CBFD94-F4B5-4363-A4A3-C716A7BD721A}" type="datetimeFigureOut">
              <a:rPr lang="en-US" smtClean="0"/>
              <a:t>4/8/2025</a:t>
            </a:fld>
            <a:endParaRPr lang="en-US" dirty="0"/>
          </a:p>
        </p:txBody>
      </p:sp>
      <p:sp>
        <p:nvSpPr>
          <p:cNvPr id="5" name="Footer Placeholder 4">
            <a:extLst>
              <a:ext uri="{FF2B5EF4-FFF2-40B4-BE49-F238E27FC236}">
                <a16:creationId xmlns:a16="http://schemas.microsoft.com/office/drawing/2014/main" id="{21687AB2-84D1-1838-1830-34320068F3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988737E-221A-4674-71DD-D9D11351B2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E9DEC-B3ED-4A21-A173-A8724AED4854}" type="slidenum">
              <a:rPr lang="en-US" smtClean="0"/>
              <a:t>‹#›</a:t>
            </a:fld>
            <a:endParaRPr lang="en-US" dirty="0"/>
          </a:p>
        </p:txBody>
      </p:sp>
    </p:spTree>
    <p:extLst>
      <p:ext uri="{BB962C8B-B14F-4D97-AF65-F5344CB8AC3E}">
        <p14:creationId xmlns:p14="http://schemas.microsoft.com/office/powerpoint/2010/main" val="195859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D0122F3-D5AC-FF06-E7E9-744C5369A7D5}"/>
              </a:ext>
            </a:extLst>
          </p:cNvPr>
          <p:cNvSpPr>
            <a:spLocks noGrp="1"/>
          </p:cNvSpPr>
          <p:nvPr>
            <p:ph type="subTitle" idx="1"/>
          </p:nvPr>
        </p:nvSpPr>
        <p:spPr>
          <a:xfrm>
            <a:off x="1371600" y="323850"/>
            <a:ext cx="10096500" cy="5834354"/>
          </a:xfrm>
        </p:spPr>
        <p:txBody>
          <a:bodyPr>
            <a:normAutofit fontScale="92500" lnSpcReduction="10000"/>
          </a:bodyPr>
          <a:lstStyle/>
          <a:p>
            <a:r>
              <a:rPr lang="en-US" dirty="0">
                <a:latin typeface="Calibri" panose="020F0502020204030204" pitchFamily="34" charset="0"/>
                <a:ea typeface="Calibri" panose="020F0502020204030204" pitchFamily="34" charset="0"/>
                <a:cs typeface="Times New Roman" panose="02020603050405020304" pitchFamily="18" charset="0"/>
              </a:rPr>
              <a:t>IX – LEAK DETECTION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dirty="0"/>
              <a:t>Christina:</a:t>
            </a:r>
          </a:p>
          <a:p>
            <a:pPr algn="l"/>
            <a:endParaRPr lang="en-US" dirty="0"/>
          </a:p>
          <a:p>
            <a:pPr algn="l"/>
            <a:r>
              <a:rPr lang="en-US" dirty="0"/>
              <a:t>In Module 3, Tim reminisced how this industry operated during the wild west years of fuel system installation </a:t>
            </a:r>
            <a:r>
              <a:rPr lang="en-US" sz="1700" dirty="0"/>
              <a:t>(you're interrupted by "</a:t>
            </a:r>
            <a:r>
              <a:rPr lang="en-US" sz="1700" dirty="0" err="1"/>
              <a:t>wawawa</a:t>
            </a:r>
            <a:r>
              <a:rPr lang="en-US" sz="1700" dirty="0"/>
              <a:t>" from The Good The Bad and The Ugly theme so look surprised upward right and left to see where it's coming from and settle back in to camera)</a:t>
            </a:r>
            <a:r>
              <a:rPr lang="en-US" dirty="0"/>
              <a:t>, before law and order came to town in 1988.  Well, those installation practices back then impacted how installations are performed today, specifically calling for leak detection systems to be installed.  Many, if not most of those early underground fuel systems leaked right beneath the station owner’s feet.  And what’s more alarming, is they knew about the leaks!</a:t>
            </a:r>
          </a:p>
          <a:p>
            <a:pPr algn="l"/>
            <a:endParaRPr lang="en-US" dirty="0"/>
          </a:p>
          <a:p>
            <a:pPr algn="l"/>
            <a:r>
              <a:rPr lang="en-US" dirty="0"/>
              <a:t>Yes!  It even showed up in their daily inventory records.  So why didn’t they do anything about it?   They didn’t have to!   There was no law and certainly no Sheriff in town to stand over them and see that repairs were made!  So, they let it continue to leak.  They let it leak because of what it would cost in repairs.  They let it leak because of the downtime due to construction and the loss of revenue during construction.</a:t>
            </a:r>
          </a:p>
        </p:txBody>
      </p:sp>
    </p:spTree>
    <p:extLst>
      <p:ext uri="{BB962C8B-B14F-4D97-AF65-F5344CB8AC3E}">
        <p14:creationId xmlns:p14="http://schemas.microsoft.com/office/powerpoint/2010/main" val="2808346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C9BC5-B5C2-E396-2819-A76D2306D38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84195A8-D32D-EA64-8FD7-3928665AD8DE}"/>
              </a:ext>
            </a:extLst>
          </p:cNvPr>
          <p:cNvSpPr>
            <a:spLocks noGrp="1"/>
          </p:cNvSpPr>
          <p:nvPr>
            <p:ph idx="1"/>
          </p:nvPr>
        </p:nvSpPr>
        <p:spPr/>
        <p:txBody>
          <a:bodyPr>
            <a:normAutofit lnSpcReduction="10000"/>
          </a:bodyPr>
          <a:lstStyle/>
          <a:p>
            <a:r>
              <a:rPr lang="en-US" dirty="0"/>
              <a:t>The tank tightness test shall be capable of detecting a release of 0.1 gallons per hour from any portion of the tank which contains regulated substances.</a:t>
            </a:r>
          </a:p>
          <a:p>
            <a:endParaRPr lang="en-US" dirty="0"/>
          </a:p>
          <a:p>
            <a:r>
              <a:rPr lang="en-US" dirty="0"/>
              <a:t>The test shall be performed so it accounts for effects of vapor pockets, thermal expansion or contraction of the stored substance, temperature of the stored substance, temperature stratification, evaporation or condensation, groundwater elevation, pressure variations within the system, tank end deflection, tank deformation, and any other factors that could affect the accuracy of the test procedures.</a:t>
            </a:r>
          </a:p>
          <a:p>
            <a:endParaRPr lang="en-US" dirty="0"/>
          </a:p>
        </p:txBody>
      </p:sp>
    </p:spTree>
    <p:extLst>
      <p:ext uri="{BB962C8B-B14F-4D97-AF65-F5344CB8AC3E}">
        <p14:creationId xmlns:p14="http://schemas.microsoft.com/office/powerpoint/2010/main" val="2841971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C0FC6F91-CF51-47C9-17EE-43FB7C1692D2}"/>
              </a:ext>
            </a:extLst>
          </p:cNvPr>
          <p:cNvPicPr>
            <a:picLocks noChangeAspect="1"/>
          </p:cNvPicPr>
          <p:nvPr/>
        </p:nvPicPr>
        <p:blipFill>
          <a:blip r:embed="rId2">
            <a:duotone>
              <a:schemeClr val="bg2">
                <a:shade val="45000"/>
                <a:satMod val="135000"/>
              </a:schemeClr>
              <a:prstClr val="white"/>
            </a:duotone>
          </a:blip>
          <a:srcRect t="10049" b="5681"/>
          <a:stretch/>
        </p:blipFill>
        <p:spPr>
          <a:xfrm>
            <a:off x="20" y="10"/>
            <a:ext cx="12191980" cy="6857990"/>
          </a:xfrm>
          <a:prstGeom prst="rect">
            <a:avLst/>
          </a:prstGeom>
        </p:spPr>
      </p:pic>
      <p:sp>
        <p:nvSpPr>
          <p:cNvPr id="45" name="Rectangle 44">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 name="Content Placeholder 2">
            <a:extLst>
              <a:ext uri="{FF2B5EF4-FFF2-40B4-BE49-F238E27FC236}">
                <a16:creationId xmlns:a16="http://schemas.microsoft.com/office/drawing/2014/main" id="{05F3E220-509A-F80A-6FA2-27FBC35D5E6C}"/>
              </a:ext>
            </a:extLst>
          </p:cNvPr>
          <p:cNvGraphicFramePr>
            <a:graphicFrameLocks noGrp="1"/>
          </p:cNvGraphicFramePr>
          <p:nvPr>
            <p:ph idx="1"/>
            <p:extLst>
              <p:ext uri="{D42A27DB-BD31-4B8C-83A1-F6EECF244321}">
                <p14:modId xmlns:p14="http://schemas.microsoft.com/office/powerpoint/2010/main" val="168771199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6387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A9B5F0-7CD4-C051-0F71-1A1D8A99E874}"/>
              </a:ext>
            </a:extLst>
          </p:cNvPr>
          <p:cNvSpPr>
            <a:spLocks noGrp="1"/>
          </p:cNvSpPr>
          <p:nvPr>
            <p:ph idx="1"/>
          </p:nvPr>
        </p:nvSpPr>
        <p:spPr>
          <a:xfrm>
            <a:off x="578498" y="531846"/>
            <a:ext cx="10775302" cy="550515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AUTOMATIC TANK GAUGING</a:t>
            </a:r>
          </a:p>
          <a:p>
            <a:r>
              <a:rPr lang="en-US" dirty="0"/>
              <a:t>Automatic tank gauging equipment shall be capable of:</a:t>
            </a:r>
          </a:p>
          <a:p>
            <a:pPr marL="0" indent="0">
              <a:buNone/>
            </a:pPr>
            <a:endParaRPr lang="en-US" dirty="0"/>
          </a:p>
          <a:p>
            <a:pPr marL="0" indent="0">
              <a:buNone/>
            </a:pPr>
            <a:r>
              <a:rPr lang="en-US" dirty="0"/>
              <a:t>Automatically monitoring the in-tank liquid levels.</a:t>
            </a:r>
          </a:p>
          <a:p>
            <a:pPr marL="0" indent="0">
              <a:buNone/>
            </a:pPr>
            <a:r>
              <a:rPr lang="en-US" dirty="0"/>
              <a:t>Conducting automatic tests for substance loss.</a:t>
            </a:r>
          </a:p>
          <a:p>
            <a:pPr marL="0" indent="0">
              <a:buNone/>
            </a:pPr>
            <a:r>
              <a:rPr lang="en-US" dirty="0"/>
              <a:t>Collecting data for inventory control purposes.</a:t>
            </a:r>
          </a:p>
          <a:p>
            <a:pPr marL="0" indent="0">
              <a:buNone/>
            </a:pPr>
            <a:r>
              <a:rPr lang="en-US" dirty="0"/>
              <a:t>Performing an automatic test for substance loss that can detect a release of 0.2 gallon per hour from any portion of the tank which contains regulated substances.</a:t>
            </a:r>
          </a:p>
          <a:p>
            <a:pPr marL="0" indent="0">
              <a:buNone/>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11872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1CDBC4-8EF8-283F-E440-AF52954CB6BC}"/>
              </a:ext>
            </a:extLst>
          </p:cNvPr>
          <p:cNvSpPr>
            <a:spLocks noGrp="1"/>
          </p:cNvSpPr>
          <p:nvPr>
            <p:ph type="title"/>
          </p:nvPr>
        </p:nvSpPr>
        <p:spPr>
          <a:xfrm>
            <a:off x="1156851" y="637762"/>
            <a:ext cx="9888496" cy="900131"/>
          </a:xfrm>
        </p:spPr>
        <p:txBody>
          <a:bodyPr anchor="t">
            <a:normAutofit/>
          </a:bodyPr>
          <a:lstStyle/>
          <a:p>
            <a:r>
              <a:rPr lang="en-US" sz="4000">
                <a:solidFill>
                  <a:schemeClr val="bg1"/>
                </a:solidFill>
                <a:latin typeface="Abadi" panose="020B0604020104020204" pitchFamily="34" charset="0"/>
              </a:rPr>
              <a:t>AUTOMATIC TANK GAUGING</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41CB90F4-7E67-6A92-8AE3-BF53F22ACFA9}"/>
              </a:ext>
            </a:extLst>
          </p:cNvPr>
          <p:cNvSpPr>
            <a:spLocks noGrp="1"/>
          </p:cNvSpPr>
          <p:nvPr>
            <p:ph idx="1"/>
          </p:nvPr>
        </p:nvSpPr>
        <p:spPr>
          <a:xfrm>
            <a:off x="1155548" y="2217343"/>
            <a:ext cx="9880893" cy="3959619"/>
          </a:xfrm>
        </p:spPr>
        <p:txBody>
          <a:bodyPr>
            <a:normAutofit/>
          </a:bodyPr>
          <a:lstStyle/>
          <a:p>
            <a:pPr marL="0" indent="0">
              <a:buNone/>
            </a:pPr>
            <a:r>
              <a:rPr lang="en-US" sz="2400" b="1"/>
              <a:t>Automatic tank gauging equipment shall be capable of:</a:t>
            </a:r>
          </a:p>
          <a:p>
            <a:pPr marL="0" indent="0">
              <a:buNone/>
            </a:pPr>
            <a:endParaRPr lang="en-US" sz="2400"/>
          </a:p>
          <a:p>
            <a:r>
              <a:rPr lang="en-US" sz="2400"/>
              <a:t>Automatically monitoring the in-tank liquid levels.</a:t>
            </a:r>
          </a:p>
          <a:p>
            <a:r>
              <a:rPr lang="en-US" sz="2400"/>
              <a:t>Conducting automatic tests for substance loss.</a:t>
            </a:r>
          </a:p>
          <a:p>
            <a:r>
              <a:rPr lang="en-US" sz="2400"/>
              <a:t>Collecting data for inventory control purposes.</a:t>
            </a:r>
          </a:p>
          <a:p>
            <a:r>
              <a:rPr lang="en-US" sz="2400"/>
              <a:t>Performing an automatic test for substance loss that can detect a release of 0.2 gallon per hour from any portion of the tank which contains regulated substances.</a:t>
            </a:r>
          </a:p>
        </p:txBody>
      </p:sp>
    </p:spTree>
    <p:extLst>
      <p:ext uri="{BB962C8B-B14F-4D97-AF65-F5344CB8AC3E}">
        <p14:creationId xmlns:p14="http://schemas.microsoft.com/office/powerpoint/2010/main" val="4096220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A9B5F0-7CD4-C051-0F71-1A1D8A99E874}"/>
              </a:ext>
            </a:extLst>
          </p:cNvPr>
          <p:cNvSpPr>
            <a:spLocks noGrp="1"/>
          </p:cNvSpPr>
          <p:nvPr>
            <p:ph idx="1"/>
          </p:nvPr>
        </p:nvSpPr>
        <p:spPr>
          <a:xfrm>
            <a:off x="578498" y="531846"/>
            <a:ext cx="10775302" cy="5505158"/>
          </a:xfrm>
        </p:spPr>
        <p:txBody>
          <a:bodyPr>
            <a:normAutofit fontScale="925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AUTOMATIC TANK GAUGING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        The automatic tank gauge testing must be performed with the system operating in one of the following modes: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solidFill>
                <a:prstClr val="black"/>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None/>
              <a:tabLst/>
              <a:defRPr/>
            </a:pPr>
            <a:r>
              <a:rPr lang="en-US" dirty="0">
                <a:solidFill>
                  <a:prstClr val="black"/>
                </a:solidFill>
                <a:latin typeface="Calibri" panose="020F0502020204030204"/>
              </a:rPr>
              <a:t>        1. In-tank static testing conducted at least once every 30 days; or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r>
              <a:rPr lang="en-US" dirty="0"/>
              <a:t>       2. Continuous in-tank leak detection operating on an uninterrupted basis or operating within a process that allows the system to gather incremental measurements to determine the leak status of the tank at least once every 30 days.</a:t>
            </a:r>
          </a:p>
          <a:p>
            <a:pPr marL="0" indent="0">
              <a:buNone/>
            </a:pPr>
            <a:br>
              <a:rPr lang="en-US" dirty="0"/>
            </a:b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931786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2">
            <a:extLst>
              <a:ext uri="{FF2B5EF4-FFF2-40B4-BE49-F238E27FC236}">
                <a16:creationId xmlns:a16="http://schemas.microsoft.com/office/drawing/2014/main" id="{06A9B5F0-7CD4-C051-0F71-1A1D8A99E874}"/>
              </a:ext>
            </a:extLst>
          </p:cNvPr>
          <p:cNvSpPr>
            <a:spLocks noGrp="1"/>
          </p:cNvSpPr>
          <p:nvPr>
            <p:ph idx="1"/>
          </p:nvPr>
        </p:nvSpPr>
        <p:spPr>
          <a:xfrm>
            <a:off x="1155548" y="2217343"/>
            <a:ext cx="9880893" cy="3959619"/>
          </a:xfrm>
        </p:spPr>
        <p:txBody>
          <a:bodyPr>
            <a:normAutofit/>
          </a:bodyPr>
          <a:lstStyle/>
          <a:p>
            <a:pPr marL="0" marR="0" lvl="0" indent="0" defTabSz="914400" rtl="0" eaLnBrk="1" fontAlgn="auto" latinLnBrk="0" hangingPunct="1">
              <a:spcBef>
                <a:spcPts val="1000"/>
              </a:spcBef>
              <a:spcAft>
                <a:spcPts val="0"/>
              </a:spcAft>
              <a:buClrTx/>
              <a:buSzTx/>
              <a:buNone/>
              <a:tabLst/>
              <a:defRPr/>
            </a:pPr>
            <a:r>
              <a:rPr kumimoji="0" lang="en-US" sz="1700" b="0" i="0" u="none" strike="noStrike" kern="1200" cap="none" spc="0" normalizeH="0" baseline="0" noProof="0" dirty="0">
                <a:ln>
                  <a:noFill/>
                </a:ln>
                <a:effectLst/>
                <a:uLnTx/>
                <a:uFillTx/>
                <a:latin typeface="Calibri" panose="020F0502020204030204"/>
                <a:ea typeface="+mn-ea"/>
                <a:cs typeface="+mn-cs"/>
              </a:rPr>
              <a:t>AUTOMATIC TANK GAUGING (</a:t>
            </a:r>
            <a:r>
              <a:rPr lang="en-US" sz="1700" dirty="0">
                <a:latin typeface="Calibri" panose="020F0502020204030204"/>
              </a:rPr>
              <a:t>continued)</a:t>
            </a:r>
            <a:endParaRPr kumimoji="0" lang="en-US" sz="1700" b="0" i="0" u="none" strike="noStrike" kern="1200" cap="none" spc="0" normalizeH="0" baseline="0" noProof="0">
              <a:ln>
                <a:noFill/>
              </a:ln>
              <a:effectLst/>
              <a:uLnTx/>
              <a:uFillTx/>
              <a:latin typeface="Calibri" panose="020F0502020204030204"/>
              <a:ea typeface="+mn-ea"/>
              <a:cs typeface="+mn-cs"/>
            </a:endParaRP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effectLst/>
              <a:uLnTx/>
              <a:uFillTx/>
              <a:latin typeface="Calibri" panose="020F0502020204030204"/>
              <a:ea typeface="+mn-ea"/>
              <a:cs typeface="+mn-cs"/>
            </a:endParaRP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lang="en-US" sz="1700" dirty="0">
                <a:latin typeface="Calibri" panose="020F0502020204030204"/>
              </a:rPr>
              <a:t>        The automatic tank gauge testing must be performed with the system operating in one of the following modes:</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endParaRPr lang="en-US" sz="1700" dirty="0">
              <a:latin typeface="Calibri" panose="020F0502020204030204"/>
            </a:endParaRPr>
          </a:p>
          <a:p>
            <a:pPr marL="0" marR="0" lvl="0" indent="0" defTabSz="914400" rtl="0" eaLnBrk="1" fontAlgn="auto" latinLnBrk="0" hangingPunct="1">
              <a:spcBef>
                <a:spcPts val="1000"/>
              </a:spcBef>
              <a:spcAft>
                <a:spcPts val="0"/>
              </a:spcAft>
              <a:buClrTx/>
              <a:buSzTx/>
              <a:buNone/>
              <a:tabLst/>
              <a:defRPr/>
            </a:pPr>
            <a:r>
              <a:rPr lang="en-US" sz="1700" dirty="0">
                <a:latin typeface="Calibri" panose="020F0502020204030204"/>
              </a:rPr>
              <a:t>        1. In-tank static testing conducted at least once every 30 days; or</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effectLst/>
              <a:uLnTx/>
              <a:uFillTx/>
              <a:latin typeface="Calibri" panose="020F0502020204030204"/>
              <a:ea typeface="+mn-ea"/>
              <a:cs typeface="+mn-cs"/>
            </a:endParaRPr>
          </a:p>
          <a:p>
            <a:pPr marL="0" indent="0">
              <a:buNone/>
            </a:pPr>
            <a:r>
              <a:rPr lang="en-US" sz="1700" dirty="0"/>
              <a:t>       2. Continuous in-tank leak detection operating on an uninterrupted basis or operating within a process that allows the system to gather incremental measurements to determine the leak status of the tank at least once every 30 days.</a:t>
            </a:r>
          </a:p>
          <a:p>
            <a:pPr marL="0" indent="0">
              <a:buNone/>
            </a:pPr>
            <a:br>
              <a:rPr lang="en-US" sz="1700" dirty="0"/>
            </a:br>
            <a:endParaRPr kumimoji="0" lang="en-US" sz="1700" b="0" i="0" u="none" strike="noStrike" kern="1200" cap="none" spc="0" normalizeH="0" baseline="0" noProof="0" dirty="0">
              <a:ln>
                <a:noFill/>
              </a:ln>
              <a:effectLst/>
              <a:uLnTx/>
              <a:uFillTx/>
              <a:latin typeface="Calibri" panose="020F0502020204030204"/>
              <a:ea typeface="+mn-ea"/>
              <a:cs typeface="+mn-cs"/>
            </a:endParaRP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700" dirty="0"/>
          </a:p>
          <a:p>
            <a:pPr marL="0" indent="0">
              <a:buNone/>
            </a:pPr>
            <a:endParaRPr lang="en-US" sz="1700" dirty="0"/>
          </a:p>
        </p:txBody>
      </p:sp>
    </p:spTree>
    <p:extLst>
      <p:ext uri="{BB962C8B-B14F-4D97-AF65-F5344CB8AC3E}">
        <p14:creationId xmlns:p14="http://schemas.microsoft.com/office/powerpoint/2010/main" val="4027239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0EA401-ED1F-626E-210C-7D230345ACA4}"/>
              </a:ext>
            </a:extLst>
          </p:cNvPr>
          <p:cNvSpPr>
            <a:spLocks noGrp="1"/>
          </p:cNvSpPr>
          <p:nvPr>
            <p:ph idx="1"/>
          </p:nvPr>
        </p:nvSpPr>
        <p:spPr>
          <a:xfrm>
            <a:off x="643812" y="239416"/>
            <a:ext cx="10542036" cy="5974767"/>
          </a:xfrm>
        </p:spPr>
        <p:txBody>
          <a:bodyPr>
            <a:normAutofit/>
          </a:bodyPr>
          <a:lstStyle/>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AUTOMATIC LINE LEAK DETECTORS FOR PIPING</a:t>
            </a:r>
          </a:p>
          <a:p>
            <a:pPr marL="0"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Each pressurized pipe must have an automatic line leak detector that:</a:t>
            </a:r>
          </a:p>
          <a:p>
            <a:pPr marL="0"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        Is capable of detecting any release from the piping of 3 gph when the piping pressure is at 10 psi.</a:t>
            </a:r>
          </a:p>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        Is capable of alerting the UST system operator of a release within one hour of occurrence by shutting off the flow of regulated substance, or substantially restricting the flow of product.</a:t>
            </a:r>
          </a:p>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        Leak detectors are required to be tested once annually for proper operation in accordance with the manufacturer's specifications.</a:t>
            </a:r>
          </a:p>
          <a:p>
            <a:pPr marL="0"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078377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2">
            <a:extLst>
              <a:ext uri="{FF2B5EF4-FFF2-40B4-BE49-F238E27FC236}">
                <a16:creationId xmlns:a16="http://schemas.microsoft.com/office/drawing/2014/main" id="{73C2CE55-06C6-D335-9F7E-03B99660136E}"/>
              </a:ext>
            </a:extLst>
          </p:cNvPr>
          <p:cNvGraphicFramePr>
            <a:graphicFrameLocks noGrp="1"/>
          </p:cNvGraphicFramePr>
          <p:nvPr>
            <p:ph idx="1"/>
          </p:nvPr>
        </p:nvGraphicFramePr>
        <p:xfrm>
          <a:off x="643812" y="239416"/>
          <a:ext cx="10542036" cy="59747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2466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0EA401-ED1F-626E-210C-7D230345ACA4}"/>
              </a:ext>
            </a:extLst>
          </p:cNvPr>
          <p:cNvSpPr>
            <a:spLocks noGrp="1"/>
          </p:cNvSpPr>
          <p:nvPr>
            <p:ph idx="1"/>
          </p:nvPr>
        </p:nvSpPr>
        <p:spPr>
          <a:xfrm>
            <a:off x="643812" y="239416"/>
            <a:ext cx="10542036" cy="5974767"/>
          </a:xfrm>
        </p:spPr>
        <p:txBody>
          <a:bodyPr>
            <a:normAutofit fontScale="92500" lnSpcReduction="10000"/>
          </a:bodyPr>
          <a:lstStyle/>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PIPING TIGHTNESS TEST</a:t>
            </a:r>
          </a:p>
          <a:p>
            <a:pPr marL="0"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Piping installed before January 1, 2009, must be tested or monitored for releases in accordance with at least one of the following methods.</a:t>
            </a:r>
          </a:p>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        (I) A piping tightness test may be conducted annually. The piping tightness test must be capable of detecting any release from the piping system of 0.1 gallons per hour when the piping pressure is at 150% of normal operating pressure.</a:t>
            </a:r>
          </a:p>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        (II) The piping may be monitored for releases at least once every 30 days using </a:t>
            </a:r>
            <a:r>
              <a:rPr lang="en-US" dirty="0">
                <a:latin typeface="Calibri" panose="020F0502020204030204" pitchFamily="34" charset="0"/>
                <a:ea typeface="Calibri" panose="020F0502020204030204" pitchFamily="34" charset="0"/>
                <a:cs typeface="Times New Roman" panose="02020603050405020304" pitchFamily="18" charset="0"/>
              </a:rPr>
              <a:t>Vapor Monitoring, Groundwater Monitoring, Interstitial Monitoring, or Secondary Containment Excavation Barriers</a:t>
            </a:r>
            <a:r>
              <a:rPr lang="en-US" sz="28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        (III) The piping may be monitored for releases at least once every 30 days by means of an electronic leak monitoring system capable of detecting any release from the piping system of 0.2 gallons per hour at normal operating pressure.</a:t>
            </a:r>
          </a:p>
          <a:p>
            <a:pPr marL="0"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237262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0F0EA401-ED1F-626E-210C-7D230345ACA4}"/>
              </a:ext>
            </a:extLst>
          </p:cNvPr>
          <p:cNvSpPr>
            <a:spLocks noGrp="1"/>
          </p:cNvSpPr>
          <p:nvPr>
            <p:ph idx="1"/>
          </p:nvPr>
        </p:nvSpPr>
        <p:spPr>
          <a:xfrm>
            <a:off x="1392667" y="2398957"/>
            <a:ext cx="9406666" cy="3526144"/>
          </a:xfrm>
        </p:spPr>
        <p:txBody>
          <a:bodyPr>
            <a:normAutofit/>
          </a:bodyPr>
          <a:lstStyle/>
          <a:p>
            <a:pPr marL="0" indent="0">
              <a:buNone/>
            </a:pPr>
            <a:r>
              <a:rPr lang="en-US" sz="1700" b="1">
                <a:solidFill>
                  <a:schemeClr val="bg1"/>
                </a:solidFill>
                <a:effectLst/>
                <a:latin typeface="Abadi" panose="020B0604020104020204" pitchFamily="34" charset="0"/>
                <a:ea typeface="Calibri" panose="020F0502020204030204" pitchFamily="34" charset="0"/>
                <a:cs typeface="Times New Roman" panose="02020603050405020304" pitchFamily="18" charset="0"/>
              </a:rPr>
              <a:t>PIPING TIGHTNESS TEST</a:t>
            </a:r>
          </a:p>
          <a:p>
            <a:pPr marL="0" indent="0">
              <a:buNone/>
            </a:pPr>
            <a:endParaRPr lang="en-US" sz="17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7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Piping installed before January 1, 2009, must be tested or monitored for releases in accordance with at least one of the following methods.</a:t>
            </a:r>
          </a:p>
          <a:p>
            <a:pPr marL="0" indent="0">
              <a:buNone/>
            </a:pPr>
            <a:r>
              <a:rPr lang="en-US" sz="17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 A piping tightness test may be conducted annually. The piping tightness test must be capable of detecting any release from the piping system of 0.1 gallons per hour when the piping pressure is at 150% of normal operating pressure.</a:t>
            </a:r>
          </a:p>
          <a:p>
            <a:pPr marL="0" indent="0">
              <a:buNone/>
            </a:pPr>
            <a:r>
              <a:rPr lang="en-US" sz="17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(II) The piping may be monitored for releases at least once every 30 days using </a:t>
            </a:r>
            <a:r>
              <a:rPr lang="en-US" sz="1700">
                <a:solidFill>
                  <a:schemeClr val="bg1"/>
                </a:solidFill>
                <a:latin typeface="Calibri" panose="020F0502020204030204" pitchFamily="34" charset="0"/>
                <a:ea typeface="Calibri" panose="020F0502020204030204" pitchFamily="34" charset="0"/>
                <a:cs typeface="Times New Roman" panose="02020603050405020304" pitchFamily="18" charset="0"/>
              </a:rPr>
              <a:t>Vapor Monitoring, Groundwater Monitoring, Interstitial Monitoring, or Secondary Containment Excavation Barriers</a:t>
            </a:r>
            <a:r>
              <a:rPr lang="en-US" sz="17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r>
              <a:rPr lang="en-US" sz="17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(III) The piping may be monitored for releases at least once every 30 days by means of an electronic leak monitoring system capable of detecting any release from the piping system of 0.2 gallons per hour at normal operating pressure.</a:t>
            </a:r>
          </a:p>
          <a:p>
            <a:pPr marL="0" indent="0">
              <a:buNone/>
            </a:pPr>
            <a:endParaRPr lang="en-US" sz="17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7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70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4747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1C1451-E775-1580-F91A-030BE7C58763}"/>
              </a:ext>
            </a:extLst>
          </p:cNvPr>
          <p:cNvSpPr>
            <a:spLocks noGrp="1"/>
          </p:cNvSpPr>
          <p:nvPr>
            <p:ph idx="1"/>
          </p:nvPr>
        </p:nvSpPr>
        <p:spPr>
          <a:xfrm>
            <a:off x="765110" y="335902"/>
            <a:ext cx="10588690" cy="5841061"/>
          </a:xfrm>
        </p:spPr>
        <p:txBody>
          <a:bodyPr>
            <a:normAutofit fontScale="92500" lnSpcReduction="20000"/>
          </a:bodyPr>
          <a:lstStyle/>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The old adage was, “It’s petroleum, it came out of the ground, there’s nothing wrong with putting it back in the ground.  </a:t>
            </a:r>
            <a:r>
              <a:rPr lang="en-US" dirty="0">
                <a:latin typeface="Calibri" panose="020F0502020204030204" pitchFamily="34" charset="0"/>
                <a:ea typeface="Calibri" panose="020F0502020204030204" pitchFamily="34" charset="0"/>
                <a:cs typeface="Times New Roman" panose="02020603050405020304" pitchFamily="18" charset="0"/>
              </a:rPr>
              <a:t>Don’t hurt noth</a:t>
            </a:r>
            <a:r>
              <a:rPr lang="en-US" sz="2800" dirty="0">
                <a:effectLst/>
                <a:latin typeface="Calibri" panose="020F0502020204030204" pitchFamily="34" charset="0"/>
                <a:ea typeface="Calibri" panose="020F0502020204030204" pitchFamily="34" charset="0"/>
                <a:cs typeface="Times New Roman" panose="02020603050405020304" pitchFamily="18" charset="0"/>
              </a:rPr>
              <a:t>in</a:t>
            </a:r>
            <a:r>
              <a:rPr lang="en-US" dirty="0">
                <a:latin typeface="Calibri" panose="020F0502020204030204" pitchFamily="34" charset="0"/>
                <a:ea typeface="Calibri" panose="020F0502020204030204" pitchFamily="34" charset="0"/>
                <a:cs typeface="Times New Roman" panose="02020603050405020304" pitchFamily="18" charset="0"/>
              </a:rPr>
              <a:t>g at all.</a:t>
            </a:r>
            <a:r>
              <a:rPr lang="en-US" sz="2800" dirty="0">
                <a:effectLst/>
                <a:latin typeface="Calibri" panose="020F0502020204030204" pitchFamily="34" charset="0"/>
                <a:ea typeface="Calibri" panose="020F0502020204030204" pitchFamily="34" charset="0"/>
                <a:cs typeface="Times New Roman" panose="02020603050405020304" pitchFamily="18" charset="0"/>
              </a:rPr>
              <a:t>”  Well, little did they know.</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There were leaks at company owned service stations too, where the corporate mindset was, “This account doesn’t pump enough volume to justify the expense of repairs, let alone replacement.  It’s not </a:t>
            </a:r>
            <a:r>
              <a:rPr lang="en-US" dirty="0">
                <a:latin typeface="Calibri" panose="020F0502020204030204" pitchFamily="34" charset="0"/>
                <a:ea typeface="Calibri" panose="020F0502020204030204" pitchFamily="34" charset="0"/>
                <a:cs typeface="Times New Roman" panose="02020603050405020304" pitchFamily="18" charset="0"/>
              </a:rPr>
              <a:t>leaking so much that we can’t stand the loss of product, and we’re still showing a profit even with the leak.”</a:t>
            </a:r>
          </a:p>
          <a:p>
            <a:pPr marL="0"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latin typeface="Calibri" panose="020F0502020204030204" pitchFamily="34" charset="0"/>
                <a:ea typeface="Calibri" panose="020F0502020204030204" pitchFamily="34" charset="0"/>
                <a:cs typeface="Times New Roman" panose="02020603050405020304" pitchFamily="18" charset="0"/>
              </a:rPr>
              <a:t>Well, time taught us, didn’t it?  As we learned from the 1983 60 Minutes TV segment, which got the nation moving in the right direction, the direction of government intervention, we had to be able to identify leaks early, when they occurred, and then do something about them!  Early detection was on the horizon, and it’s the hub of the PST program today.  Release Detection is the lengthiest subsection in the regulations and rightly so.  For without it, we’re back to square one.  Here’s Tim to provide some details on release detection.  2.23 min.</a:t>
            </a:r>
          </a:p>
          <a:p>
            <a:pPr marL="0"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526611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0EA401-ED1F-626E-210C-7D230345ACA4}"/>
              </a:ext>
            </a:extLst>
          </p:cNvPr>
          <p:cNvSpPr>
            <a:spLocks noGrp="1"/>
          </p:cNvSpPr>
          <p:nvPr>
            <p:ph idx="1"/>
          </p:nvPr>
        </p:nvSpPr>
        <p:spPr>
          <a:xfrm>
            <a:off x="643812" y="239416"/>
            <a:ext cx="10542036" cy="5974767"/>
          </a:xfrm>
        </p:spPr>
        <p:txBody>
          <a:bodyPr>
            <a:normAutofit lnSpcReduction="10000"/>
          </a:bodyPr>
          <a:lstStyle/>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Remember, these were the allowable release detection methods that O/</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Os</a:t>
            </a:r>
            <a:r>
              <a:rPr lang="en-US" sz="2800" dirty="0">
                <a:effectLst/>
                <a:latin typeface="Calibri" panose="020F0502020204030204" pitchFamily="34" charset="0"/>
                <a:ea typeface="Calibri" panose="020F0502020204030204" pitchFamily="34" charset="0"/>
                <a:cs typeface="Times New Roman" panose="02020603050405020304" pitchFamily="18" charset="0"/>
              </a:rPr>
              <a:t> were given the option of choosing prior to January 1, 2009.  They were selected methods and are still on record today, and as we say, they’re grandfathered in.  They can continue to use their selected method until such time as they replace the lines.</a:t>
            </a:r>
          </a:p>
          <a:p>
            <a:pPr marL="0"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latin typeface="Calibri" panose="020F0502020204030204" pitchFamily="34" charset="0"/>
                <a:ea typeface="Calibri" panose="020F0502020204030204" pitchFamily="34" charset="0"/>
                <a:cs typeface="Times New Roman" panose="02020603050405020304" pitchFamily="18" charset="0"/>
              </a:rPr>
              <a:t>However, any piping that has been installed or replaced on or after January 1, 2009, is required to utilize interstitial monitoring as the primary release detection method beginning no later than September 1, 2018.  The option for O/</a:t>
            </a:r>
            <a:r>
              <a:rPr lang="en-US" dirty="0" err="1">
                <a:latin typeface="Calibri" panose="020F0502020204030204" pitchFamily="34" charset="0"/>
                <a:ea typeface="Calibri" panose="020F0502020204030204" pitchFamily="34" charset="0"/>
                <a:cs typeface="Times New Roman" panose="02020603050405020304" pitchFamily="18" charset="0"/>
              </a:rPr>
              <a:t>Os</a:t>
            </a:r>
            <a:r>
              <a:rPr lang="en-US" dirty="0">
                <a:latin typeface="Calibri" panose="020F0502020204030204" pitchFamily="34" charset="0"/>
                <a:ea typeface="Calibri" panose="020F0502020204030204" pitchFamily="34" charset="0"/>
                <a:cs typeface="Times New Roman" panose="02020603050405020304" pitchFamily="18" charset="0"/>
              </a:rPr>
              <a:t> choosing their own method is off the table.  Everyone must use interstitial monitoring going forward.</a:t>
            </a:r>
          </a:p>
          <a:p>
            <a:pPr marL="0"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Even though interstitial monitoring is the required release detection method for all </a:t>
            </a:r>
            <a:r>
              <a:rPr lang="en-US" dirty="0">
                <a:latin typeface="Calibri" panose="020F0502020204030204" pitchFamily="34" charset="0"/>
                <a:ea typeface="Calibri" panose="020F0502020204030204" pitchFamily="34" charset="0"/>
                <a:cs typeface="Times New Roman" panose="02020603050405020304" pitchFamily="18" charset="0"/>
              </a:rPr>
              <a:t>pressurized </a:t>
            </a:r>
            <a:r>
              <a:rPr lang="en-US" sz="2800" dirty="0">
                <a:effectLst/>
                <a:latin typeface="Calibri" panose="020F0502020204030204" pitchFamily="34" charset="0"/>
                <a:ea typeface="Calibri" panose="020F0502020204030204" pitchFamily="34" charset="0"/>
                <a:cs typeface="Times New Roman" panose="02020603050405020304" pitchFamily="18" charset="0"/>
              </a:rPr>
              <a:t>piping, a line leak detector is still required to constantly monitor the line’s pressure.</a:t>
            </a:r>
          </a:p>
          <a:p>
            <a:pPr marL="0"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918696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0EA401-ED1F-626E-210C-7D230345ACA4}"/>
              </a:ext>
            </a:extLst>
          </p:cNvPr>
          <p:cNvSpPr>
            <a:spLocks noGrp="1"/>
          </p:cNvSpPr>
          <p:nvPr>
            <p:ph idx="1"/>
          </p:nvPr>
        </p:nvSpPr>
        <p:spPr>
          <a:xfrm>
            <a:off x="643812" y="239416"/>
            <a:ext cx="10542036" cy="5974767"/>
          </a:xfrm>
        </p:spPr>
        <p:txBody>
          <a:bodyPr>
            <a:normAutofit fontScale="92500" lnSpcReduction="20000"/>
          </a:bodyPr>
          <a:lstStyle/>
          <a:p>
            <a:pPr marL="0" indent="0">
              <a:buNone/>
            </a:pPr>
            <a:r>
              <a:rPr lang="en-US" dirty="0">
                <a:latin typeface="Calibri" panose="020F0502020204030204" pitchFamily="34" charset="0"/>
                <a:ea typeface="Calibri" panose="020F0502020204030204" pitchFamily="34" charset="0"/>
                <a:cs typeface="Times New Roman" panose="02020603050405020304" pitchFamily="18" charset="0"/>
              </a:rPr>
              <a:t>SUCTION AND GRAVITY FLOW REQUIREMENTS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For piping installed before January 1, 2009, each pipe in a UST piping system that conveys regulated substances under suction or gravity flow shall meet at least one of the following requirements.</a:t>
            </a:r>
          </a:p>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        (I) Each pipe may be tested once every 3 years by use of a positive or negative pressure tightness test applicable to underground product piping and conducted in accordance with a code or standard of practice. Such test must be able to detect any release from the piping system of 0.1 gallons per hour.</a:t>
            </a:r>
          </a:p>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        (II) Each pipe may be monitored for releases at least once every 30 days by using </a:t>
            </a:r>
            <a:r>
              <a:rPr lang="en-US" dirty="0">
                <a:latin typeface="Calibri" panose="020F0502020204030204" pitchFamily="34" charset="0"/>
                <a:ea typeface="Calibri" panose="020F0502020204030204" pitchFamily="34" charset="0"/>
                <a:cs typeface="Times New Roman" panose="02020603050405020304" pitchFamily="18" charset="0"/>
              </a:rPr>
              <a:t>Vapor Monitoring, Groundwater Monitoring, Interstitial Monitoring, or Secondary Containment Barriers</a:t>
            </a:r>
            <a:r>
              <a:rPr lang="en-US" sz="28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      (ii) Suction piping installed or replaced on or after January 1, 2009, must be tested or monitored for releases at least once every 30 days by using interstitial monitoring as the primary release detection method no later than September 1, 2018.</a:t>
            </a:r>
          </a:p>
          <a:p>
            <a:pPr marL="0" inden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017776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Content Placeholder 2">
            <a:extLst>
              <a:ext uri="{FF2B5EF4-FFF2-40B4-BE49-F238E27FC236}">
                <a16:creationId xmlns:a16="http://schemas.microsoft.com/office/drawing/2014/main" id="{0F0EA401-ED1F-626E-210C-7D230345ACA4}"/>
              </a:ext>
            </a:extLst>
          </p:cNvPr>
          <p:cNvSpPr>
            <a:spLocks noGrp="1"/>
          </p:cNvSpPr>
          <p:nvPr>
            <p:ph idx="1"/>
          </p:nvPr>
        </p:nvSpPr>
        <p:spPr>
          <a:xfrm>
            <a:off x="838200" y="1825625"/>
            <a:ext cx="10515600" cy="4351338"/>
          </a:xfrm>
        </p:spPr>
        <p:txBody>
          <a:bodyPr>
            <a:normAutofit/>
          </a:bodyPr>
          <a:lstStyle/>
          <a:p>
            <a:pPr marL="0" indent="0">
              <a:buNone/>
            </a:pPr>
            <a:r>
              <a:rPr lang="en-US" sz="1800" b="1">
                <a:latin typeface="Abadi" panose="020B0604020104020204" pitchFamily="34" charset="0"/>
                <a:ea typeface="Calibri" panose="020F0502020204030204" pitchFamily="34" charset="0"/>
                <a:cs typeface="Times New Roman" panose="02020603050405020304" pitchFamily="18" charset="0"/>
              </a:rPr>
              <a:t>SUCTION AND GRAVITY FLOW REQUIREMENTS</a:t>
            </a:r>
            <a:endParaRPr lang="en-US" sz="1800" b="1">
              <a:effectLst/>
              <a:latin typeface="Abadi" panose="020B0604020104020204" pitchFamily="34" charset="0"/>
              <a:ea typeface="Calibri" panose="020F0502020204030204" pitchFamily="34" charset="0"/>
              <a:cs typeface="Times New Roman" panose="02020603050405020304" pitchFamily="18" charset="0"/>
            </a:endParaRPr>
          </a:p>
          <a:p>
            <a:pPr marL="0" indent="0">
              <a:buNone/>
            </a:pPr>
            <a:endParaRPr lang="en-US" sz="180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b="1">
                <a:effectLst/>
                <a:latin typeface="Calibri" panose="020F0502020204030204" pitchFamily="34" charset="0"/>
                <a:ea typeface="Calibri" panose="020F0502020204030204" pitchFamily="34" charset="0"/>
                <a:cs typeface="Times New Roman" panose="02020603050405020304" pitchFamily="18" charset="0"/>
              </a:rPr>
              <a:t>For piping installed before January 1, 2009, each pipe in a UST piping system that conveys regulated substances under suction or gravity flow shall meet at least one of the following requirements.</a:t>
            </a:r>
          </a:p>
          <a:p>
            <a:pPr marL="0" indent="0">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a:effectLst/>
                <a:latin typeface="Calibri" panose="020F0502020204030204" pitchFamily="34" charset="0"/>
                <a:ea typeface="Calibri" panose="020F0502020204030204" pitchFamily="34" charset="0"/>
                <a:cs typeface="Times New Roman" panose="02020603050405020304" pitchFamily="18" charset="0"/>
              </a:rPr>
              <a:t>        (I) Each pipe may be tested once every 3 years by use of a positive or negative pressure tightness test applicable to underground product piping and conducted in accordance with a code or standard of practice. Such test must be able to detect any release from the piping system of 0.1 gallons per hour.</a:t>
            </a:r>
          </a:p>
          <a:p>
            <a:pPr marL="0" indent="0">
              <a:buNone/>
            </a:pPr>
            <a:r>
              <a:rPr lang="en-US" sz="1800">
                <a:effectLst/>
                <a:latin typeface="Calibri" panose="020F0502020204030204" pitchFamily="34" charset="0"/>
                <a:ea typeface="Calibri" panose="020F0502020204030204" pitchFamily="34" charset="0"/>
                <a:cs typeface="Times New Roman" panose="02020603050405020304" pitchFamily="18" charset="0"/>
              </a:rPr>
              <a:t>        (II) Each pipe may be monitored for releases at least once every 30 days by using </a:t>
            </a:r>
            <a:r>
              <a:rPr lang="en-US" sz="1800">
                <a:latin typeface="Calibri" panose="020F0502020204030204" pitchFamily="34" charset="0"/>
                <a:ea typeface="Calibri" panose="020F0502020204030204" pitchFamily="34" charset="0"/>
                <a:cs typeface="Times New Roman" panose="02020603050405020304" pitchFamily="18" charset="0"/>
              </a:rPr>
              <a:t>Vapor Monitoring, Groundwater Monitoring, Interstitial Monitoring, or Secondary Containment Barriers</a:t>
            </a:r>
            <a:r>
              <a:rPr lang="en-US" sz="1800">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r>
              <a:rPr lang="en-US" sz="1800">
                <a:effectLst/>
                <a:latin typeface="Calibri" panose="020F0502020204030204" pitchFamily="34" charset="0"/>
                <a:ea typeface="Calibri" panose="020F0502020204030204" pitchFamily="34" charset="0"/>
                <a:cs typeface="Times New Roman" panose="02020603050405020304" pitchFamily="18" charset="0"/>
              </a:rPr>
              <a:t>      (ii) Suction piping installed or replaced on or after January 1, 2009, must be tested or monitored for releases at least once every 30 days by using interstitial monitoring as the primary release detection method no later than September 1, 2018.</a:t>
            </a:r>
          </a:p>
          <a:p>
            <a:pPr marL="0" indent="0">
              <a:buNone/>
            </a:pPr>
            <a:endParaRPr lang="en-US" sz="180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a:p>
        </p:txBody>
      </p:sp>
    </p:spTree>
    <p:extLst>
      <p:ext uri="{BB962C8B-B14F-4D97-AF65-F5344CB8AC3E}">
        <p14:creationId xmlns:p14="http://schemas.microsoft.com/office/powerpoint/2010/main" val="2924880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0EA401-ED1F-626E-210C-7D230345ACA4}"/>
              </a:ext>
            </a:extLst>
          </p:cNvPr>
          <p:cNvSpPr>
            <a:spLocks noGrp="1"/>
          </p:cNvSpPr>
          <p:nvPr>
            <p:ph idx="1"/>
          </p:nvPr>
        </p:nvSpPr>
        <p:spPr>
          <a:xfrm>
            <a:off x="643812" y="239416"/>
            <a:ext cx="10542036" cy="5974767"/>
          </a:xfrm>
        </p:spPr>
        <p:txBody>
          <a:bodyPr>
            <a:normAutofit fontScale="85000" lnSpcReduction="10000"/>
          </a:bodyPr>
          <a:lstStyle/>
          <a:p>
            <a:pPr marL="0" indent="0">
              <a:buNone/>
            </a:pPr>
            <a:r>
              <a:rPr lang="en-US" dirty="0">
                <a:latin typeface="Calibri" panose="020F0502020204030204" pitchFamily="34" charset="0"/>
                <a:ea typeface="Calibri" panose="020F0502020204030204" pitchFamily="34" charset="0"/>
                <a:cs typeface="Times New Roman" panose="02020603050405020304" pitchFamily="18" charset="0"/>
              </a:rPr>
              <a:t>SUCTION AND GRAVITY FLOW REQUIREMENTS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t>There is no release detection requirements for any piping system that conveys regulated substances under suction when such suction piping system is designed and constructed in accordance with the following standards:</a:t>
            </a:r>
          </a:p>
          <a:p>
            <a:r>
              <a:rPr lang="en-US" dirty="0"/>
              <a:t>        (I) the below-grade piping operates at less than atmospheric pressure;</a:t>
            </a:r>
          </a:p>
          <a:p>
            <a:r>
              <a:rPr lang="en-US" dirty="0"/>
              <a:t>        (II) the below-grade piping is sloped so that all the contents of the pipe will drain back into the storage tank if the suction is released;</a:t>
            </a:r>
          </a:p>
          <a:p>
            <a:r>
              <a:rPr lang="en-US" dirty="0"/>
              <a:t>        (III) no more than one check valve is included in each suction line;</a:t>
            </a:r>
          </a:p>
          <a:p>
            <a:r>
              <a:rPr lang="en-US" dirty="0"/>
              <a:t>        (IV) the check valve is located aboveground, directly below and as close as practical to the suction pump; and</a:t>
            </a:r>
          </a:p>
          <a:p>
            <a:pPr algn="l"/>
            <a:r>
              <a:rPr lang="en-US" dirty="0"/>
              <a:t>      (V) verification that the above requirements have been met can be presented in written documentation by the registered UST contractor, licensed installer, or PE or signed as-built drawings by the licensed installer or professional engineer.</a:t>
            </a:r>
            <a:br>
              <a:rPr lang="en-US" dirty="0"/>
            </a:b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Christina?</a:t>
            </a:r>
          </a:p>
          <a:p>
            <a:pPr marL="0"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721007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0F0EA401-ED1F-626E-210C-7D230345ACA4}"/>
              </a:ext>
            </a:extLst>
          </p:cNvPr>
          <p:cNvSpPr>
            <a:spLocks noGrp="1"/>
          </p:cNvSpPr>
          <p:nvPr>
            <p:ph idx="1"/>
          </p:nvPr>
        </p:nvSpPr>
        <p:spPr>
          <a:xfrm>
            <a:off x="1392667" y="2398957"/>
            <a:ext cx="9406666" cy="3526144"/>
          </a:xfrm>
        </p:spPr>
        <p:txBody>
          <a:bodyPr>
            <a:normAutofit/>
          </a:bodyPr>
          <a:lstStyle/>
          <a:p>
            <a:pPr marL="0" indent="0">
              <a:buNone/>
            </a:pPr>
            <a:r>
              <a:rPr lang="en-US" sz="1400" b="1" dirty="0">
                <a:solidFill>
                  <a:schemeClr val="bg1"/>
                </a:solidFill>
                <a:latin typeface="Abadi" panose="020B0604020104020204" pitchFamily="34" charset="0"/>
                <a:ea typeface="Calibri" panose="020F0502020204030204" pitchFamily="34" charset="0"/>
                <a:cs typeface="Times New Roman" panose="02020603050405020304" pitchFamily="18" charset="0"/>
              </a:rPr>
              <a:t>SUCTION AND GRAVITY FLOW REQUIREMENTS</a:t>
            </a:r>
            <a:endParaRPr lang="en-US" sz="1400" b="1" dirty="0">
              <a:solidFill>
                <a:schemeClr val="bg1"/>
              </a:solidFill>
              <a:effectLst/>
              <a:latin typeface="Abadi" panose="020B0604020104020204" pitchFamily="34" charset="0"/>
              <a:ea typeface="Calibri" panose="020F0502020204030204" pitchFamily="34" charset="0"/>
              <a:cs typeface="Times New Roman" panose="02020603050405020304" pitchFamily="18" charset="0"/>
            </a:endParaRPr>
          </a:p>
          <a:p>
            <a:pPr marL="0" indent="0">
              <a:buNone/>
            </a:pPr>
            <a:endPar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chemeClr val="bg1"/>
                </a:solidFill>
              </a:rPr>
              <a:t>There is no release detection requirements for any piping system that conveys regulated substances under suction when such suction piping system is designed and constructed in accordance with the following standards:</a:t>
            </a:r>
          </a:p>
          <a:p>
            <a:r>
              <a:rPr lang="en-US" sz="1400" dirty="0">
                <a:solidFill>
                  <a:schemeClr val="bg1"/>
                </a:solidFill>
              </a:rPr>
              <a:t>        (I) the below-grade piping operates at less than atmospheric pressure;</a:t>
            </a:r>
          </a:p>
          <a:p>
            <a:r>
              <a:rPr lang="en-US" sz="1400" dirty="0">
                <a:solidFill>
                  <a:schemeClr val="bg1"/>
                </a:solidFill>
              </a:rPr>
              <a:t>        (II) the below-grade piping is sloped so that all the contents of the pipe will drain back into the storage tank if the suction is released;</a:t>
            </a:r>
          </a:p>
          <a:p>
            <a:r>
              <a:rPr lang="en-US" sz="1400" dirty="0">
                <a:solidFill>
                  <a:schemeClr val="bg1"/>
                </a:solidFill>
              </a:rPr>
              <a:t>        (III) no more than one check valve is included in each suction line;</a:t>
            </a:r>
          </a:p>
          <a:p>
            <a:r>
              <a:rPr lang="en-US" sz="1400" dirty="0">
                <a:solidFill>
                  <a:schemeClr val="bg1"/>
                </a:solidFill>
              </a:rPr>
              <a:t>        (IV) the check valve is located aboveground, directly below and as close as practical to the suction pump; and</a:t>
            </a:r>
          </a:p>
          <a:p>
            <a:r>
              <a:rPr lang="en-US" sz="1400" dirty="0">
                <a:solidFill>
                  <a:schemeClr val="bg1"/>
                </a:solidFill>
              </a:rPr>
              <a:t>      (V) verification that the above requirements have been met can be presented in written documentation by the registered UST contractor, licensed installer, or PE or signed as-built drawings by the licensed installer or professional engineer.</a:t>
            </a:r>
            <a:endPar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400" dirty="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3747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0EA401-ED1F-626E-210C-7D230345ACA4}"/>
              </a:ext>
            </a:extLst>
          </p:cNvPr>
          <p:cNvSpPr>
            <a:spLocks noGrp="1"/>
          </p:cNvSpPr>
          <p:nvPr>
            <p:ph idx="1"/>
          </p:nvPr>
        </p:nvSpPr>
        <p:spPr>
          <a:xfrm>
            <a:off x="653143" y="332726"/>
            <a:ext cx="10542036" cy="5974767"/>
          </a:xfrm>
        </p:spPr>
        <p:txBody>
          <a:bodyPr>
            <a:normAutofit fontScale="85000" lnSpcReduction="20000"/>
          </a:bodyPr>
          <a:lstStyle/>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Christina:</a:t>
            </a:r>
          </a:p>
          <a:p>
            <a:pPr marL="0"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I’m going to play another </a:t>
            </a:r>
            <a:r>
              <a:rPr lang="en-US" dirty="0">
                <a:latin typeface="Calibri" panose="020F0502020204030204" pitchFamily="34" charset="0"/>
                <a:ea typeface="Calibri" panose="020F0502020204030204" pitchFamily="34" charset="0"/>
                <a:cs typeface="Times New Roman" panose="02020603050405020304" pitchFamily="18" charset="0"/>
              </a:rPr>
              <a:t>industry video for you from 1990.  Much of this content reiterates and substantiates the items Tim just covered about Leak Detection, but it also expands on the topic.  </a:t>
            </a:r>
          </a:p>
          <a:p>
            <a:pPr marL="0" inden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latin typeface="Calibri" panose="020F0502020204030204" pitchFamily="34" charset="0"/>
                <a:ea typeface="Calibri" panose="020F0502020204030204" pitchFamily="34" charset="0"/>
                <a:cs typeface="Times New Roman" panose="02020603050405020304" pitchFamily="18" charset="0"/>
              </a:rPr>
              <a:t>Many of you have seen “Straight Talk on Leak Detection” before.  Its message is still valid today.  </a:t>
            </a:r>
          </a:p>
          <a:p>
            <a:pPr marL="0" inden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latin typeface="Calibri" panose="020F0502020204030204" pitchFamily="34" charset="0"/>
                <a:ea typeface="Calibri" panose="020F0502020204030204" pitchFamily="34" charset="0"/>
                <a:cs typeface="Times New Roman" panose="02020603050405020304" pitchFamily="18" charset="0"/>
              </a:rPr>
              <a:t>Our thanks goes to New England Interstate Water Pollution Control Commission for the use of this video.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t>33 sec.</a:t>
            </a:r>
          </a:p>
          <a:p>
            <a:pPr marL="0" indent="0">
              <a:buNone/>
            </a:pPr>
            <a:endParaRPr lang="en-US" dirty="0"/>
          </a:p>
          <a:p>
            <a:pPr marL="0" indent="0">
              <a:buNone/>
            </a:pPr>
            <a:r>
              <a:rPr lang="en-US" dirty="0"/>
              <a:t>Video 32.41 min.</a:t>
            </a:r>
          </a:p>
          <a:p>
            <a:pPr marL="0" indent="0">
              <a:buNone/>
            </a:pPr>
            <a:endParaRPr lang="en-US" dirty="0"/>
          </a:p>
          <a:p>
            <a:pPr marL="0" indent="0">
              <a:buNone/>
            </a:pPr>
            <a:r>
              <a:rPr lang="en-US" dirty="0"/>
              <a:t>Lecture 1816 words – 13.75 min Total = 46.16</a:t>
            </a:r>
          </a:p>
        </p:txBody>
      </p:sp>
    </p:spTree>
    <p:extLst>
      <p:ext uri="{BB962C8B-B14F-4D97-AF65-F5344CB8AC3E}">
        <p14:creationId xmlns:p14="http://schemas.microsoft.com/office/powerpoint/2010/main" val="3625148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0EA401-ED1F-626E-210C-7D230345ACA4}"/>
              </a:ext>
            </a:extLst>
          </p:cNvPr>
          <p:cNvSpPr>
            <a:spLocks noGrp="1"/>
          </p:cNvSpPr>
          <p:nvPr>
            <p:ph idx="1"/>
          </p:nvPr>
        </p:nvSpPr>
        <p:spPr>
          <a:xfrm>
            <a:off x="653143" y="332726"/>
            <a:ext cx="10542036" cy="5974767"/>
          </a:xfrm>
        </p:spPr>
        <p:txBody>
          <a:bodyPr>
            <a:normAutofit/>
          </a:bodyPr>
          <a:lstStyle/>
          <a:p>
            <a:pPr marL="0" indent="0" algn="ctr">
              <a:buNone/>
            </a:pPr>
            <a:r>
              <a:rPr lang="en-US" sz="4800" dirty="0">
                <a:effectLst/>
                <a:latin typeface="Calibri" panose="020F0502020204030204" pitchFamily="34" charset="0"/>
                <a:ea typeface="Calibri" panose="020F0502020204030204" pitchFamily="34" charset="0"/>
                <a:cs typeface="Times New Roman" panose="02020603050405020304" pitchFamily="18" charset="0"/>
              </a:rPr>
              <a:t>VIDEO</a:t>
            </a:r>
          </a:p>
          <a:p>
            <a:pPr marL="0"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US" sz="4400" dirty="0">
                <a:latin typeface="Calibri" panose="020F0502020204030204" pitchFamily="34" charset="0"/>
                <a:ea typeface="Calibri" panose="020F0502020204030204" pitchFamily="34" charset="0"/>
                <a:cs typeface="Times New Roman" panose="02020603050405020304" pitchFamily="18" charset="0"/>
              </a:rPr>
              <a:t>“Straight Talk on Leak Detection”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a:p>
            <a:pPr marL="0" indent="0">
              <a:buNone/>
            </a:pPr>
            <a:r>
              <a:rPr lang="en-US" dirty="0"/>
              <a:t>Video 32.41 min.</a:t>
            </a:r>
          </a:p>
          <a:p>
            <a:pPr marL="0" indent="0">
              <a:buNone/>
            </a:pPr>
            <a:endParaRPr lang="en-US" dirty="0"/>
          </a:p>
          <a:p>
            <a:pPr marL="0" indent="0">
              <a:buNone/>
            </a:pPr>
            <a:r>
              <a:rPr lang="en-US" dirty="0"/>
              <a:t>Lecture 1919 words – 14.54 min Total = 47.35</a:t>
            </a:r>
          </a:p>
        </p:txBody>
      </p:sp>
    </p:spTree>
    <p:extLst>
      <p:ext uri="{BB962C8B-B14F-4D97-AF65-F5344CB8AC3E}">
        <p14:creationId xmlns:p14="http://schemas.microsoft.com/office/powerpoint/2010/main" val="3175523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050B8-23D8-3641-F2A3-38437B9DC7A8}"/>
              </a:ext>
            </a:extLst>
          </p:cNvPr>
          <p:cNvSpPr>
            <a:spLocks noGrp="1"/>
          </p:cNvSpPr>
          <p:nvPr>
            <p:ph type="title"/>
          </p:nvPr>
        </p:nvSpPr>
        <p:spPr/>
        <p:txBody>
          <a:bodyPr/>
          <a:lstStyle/>
          <a:p>
            <a:endParaRPr lang="en-US"/>
          </a:p>
        </p:txBody>
      </p:sp>
      <p:pic>
        <p:nvPicPr>
          <p:cNvPr id="11" name="Content Placeholder 10" descr="A diagram of a gas station&#10;&#10;Description automatically generated">
            <a:extLst>
              <a:ext uri="{FF2B5EF4-FFF2-40B4-BE49-F238E27FC236}">
                <a16:creationId xmlns:a16="http://schemas.microsoft.com/office/drawing/2014/main" id="{FFD61EDC-D612-86A4-5BC0-F85001E4C8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4964" y="1228724"/>
            <a:ext cx="10414036" cy="5287209"/>
          </a:xfrm>
        </p:spPr>
      </p:pic>
    </p:spTree>
    <p:extLst>
      <p:ext uri="{BB962C8B-B14F-4D97-AF65-F5344CB8AC3E}">
        <p14:creationId xmlns:p14="http://schemas.microsoft.com/office/powerpoint/2010/main" val="355700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297E59-559B-5478-C770-B59BFF78ABA6}"/>
              </a:ext>
            </a:extLst>
          </p:cNvPr>
          <p:cNvSpPr>
            <a:spLocks noGrp="1"/>
          </p:cNvSpPr>
          <p:nvPr>
            <p:ph idx="1"/>
          </p:nvPr>
        </p:nvSpPr>
        <p:spPr>
          <a:xfrm>
            <a:off x="793102" y="774441"/>
            <a:ext cx="10560698" cy="5402522"/>
          </a:xfrm>
        </p:spPr>
        <p:txBody>
          <a:bodyPr>
            <a:normAutofit/>
          </a:bodyPr>
          <a:lstStyle/>
          <a:p>
            <a:pPr marL="0" indent="0">
              <a:buNone/>
            </a:pPr>
            <a:r>
              <a:rPr lang="en-US" dirty="0"/>
              <a:t>(previous slide – use as background on green screen)</a:t>
            </a:r>
          </a:p>
          <a:p>
            <a:pPr marL="0" indent="0">
              <a:buNone/>
            </a:pPr>
            <a:r>
              <a:rPr lang="en-US" dirty="0"/>
              <a:t>Regulations require tank owners to provide a method or combination of methods that’s capable of detecting a release from any portion of their UST system which contains regulated substances including the tanks and piping.</a:t>
            </a:r>
          </a:p>
          <a:p>
            <a:pPr marL="0" indent="0">
              <a:buNone/>
            </a:pPr>
            <a:endParaRPr lang="en-US" dirty="0"/>
          </a:p>
          <a:p>
            <a:pPr marL="0" indent="0">
              <a:buNone/>
            </a:pPr>
            <a:r>
              <a:rPr lang="en-US" dirty="0"/>
              <a:t>The leak detection method must be installed, operated, and maintained in accordance with the manufacturer’s specifications and instructions.  And it’s most important that the system is installed by trained, experienced personnel with the necessary training and competence to accomplish the requirements.</a:t>
            </a:r>
          </a:p>
        </p:txBody>
      </p:sp>
    </p:spTree>
    <p:extLst>
      <p:ext uri="{BB962C8B-B14F-4D97-AF65-F5344CB8AC3E}">
        <p14:creationId xmlns:p14="http://schemas.microsoft.com/office/powerpoint/2010/main" val="1334422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05208E-665F-A7E9-13FC-F53E1429A02E}"/>
              </a:ext>
            </a:extLst>
          </p:cNvPr>
          <p:cNvSpPr>
            <a:spLocks noGrp="1"/>
          </p:cNvSpPr>
          <p:nvPr>
            <p:ph idx="1"/>
          </p:nvPr>
        </p:nvSpPr>
        <p:spPr>
          <a:xfrm>
            <a:off x="690465" y="345233"/>
            <a:ext cx="10663335" cy="5831730"/>
          </a:xfrm>
        </p:spPr>
        <p:txBody>
          <a:bodyPr>
            <a:normAutofit lnSpcReduction="10000"/>
          </a:bodyPr>
          <a:lstStyle/>
          <a:p>
            <a:pPr marL="0" indent="0">
              <a:buNone/>
            </a:pPr>
            <a:r>
              <a:rPr lang="en-US" dirty="0"/>
              <a:t>The leak detection method must be capable of meeting the performance requirements set by the equipment manufacturer or methodology provider.  It also must be verified by a third-party evaluation that’s been conducted by a qualified independent testing organization, who has used applicable U.S. EPA protocol, provided that all the required additional requirements are also met.</a:t>
            </a:r>
          </a:p>
          <a:p>
            <a:pPr marL="0" indent="0">
              <a:buNone/>
            </a:pPr>
            <a:endParaRPr lang="en-US" dirty="0"/>
          </a:p>
          <a:p>
            <a:pPr marL="0" indent="0">
              <a:buNone/>
            </a:pPr>
            <a:r>
              <a:rPr lang="en-US" dirty="0"/>
              <a:t>Any performance claims, along with their bases or methods of determination, including the summary portion of the independent third-party evaluation, must be obtained by the tank owner from the equipment manufacturer, methodology provider, or installer and must be in writing.</a:t>
            </a:r>
          </a:p>
          <a:p>
            <a:pPr marL="0" indent="0">
              <a:buNone/>
            </a:pPr>
            <a:r>
              <a:rPr lang="en-US" sz="1800" dirty="0"/>
              <a:t>(insert 3</a:t>
            </a:r>
            <a:r>
              <a:rPr lang="en-US" sz="1800" baseline="30000" dirty="0"/>
              <a:t>rd</a:t>
            </a:r>
            <a:r>
              <a:rPr lang="en-US" sz="1800" dirty="0"/>
              <a:t> Party Evaluation slide)</a:t>
            </a:r>
          </a:p>
          <a:p>
            <a:pPr marL="0" indent="0">
              <a:buNone/>
            </a:pPr>
            <a:r>
              <a:rPr lang="en-US" dirty="0"/>
              <a:t>It must be in writing because this document becomes an important piece of the owner’s recordkeeping system for future regulatory audits.</a:t>
            </a:r>
          </a:p>
        </p:txBody>
      </p:sp>
    </p:spTree>
    <p:extLst>
      <p:ext uri="{BB962C8B-B14F-4D97-AF65-F5344CB8AC3E}">
        <p14:creationId xmlns:p14="http://schemas.microsoft.com/office/powerpoint/2010/main" val="1807440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218D033-65F7-A26D-6CAD-59B7640009D3}"/>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3</a:t>
            </a:r>
            <a:r>
              <a:rPr lang="en-US" sz="4000" kern="1200" baseline="30000">
                <a:solidFill>
                  <a:srgbClr val="FFFFFF"/>
                </a:solidFill>
                <a:latin typeface="+mj-lt"/>
                <a:ea typeface="+mj-ea"/>
                <a:cs typeface="+mj-cs"/>
              </a:rPr>
              <a:t>rd</a:t>
            </a:r>
            <a:r>
              <a:rPr lang="en-US" sz="4000" kern="1200">
                <a:solidFill>
                  <a:srgbClr val="FFFFFF"/>
                </a:solidFill>
                <a:latin typeface="+mj-lt"/>
                <a:ea typeface="+mj-ea"/>
                <a:cs typeface="+mj-cs"/>
              </a:rPr>
              <a:t> PARTY EVALUATION</a:t>
            </a:r>
          </a:p>
        </p:txBody>
      </p:sp>
      <p:pic>
        <p:nvPicPr>
          <p:cNvPr id="5" name="Content Placeholder 4" descr="A close-up of a certificate&#10;&#10;Description automatically generated">
            <a:extLst>
              <a:ext uri="{FF2B5EF4-FFF2-40B4-BE49-F238E27FC236}">
                <a16:creationId xmlns:a16="http://schemas.microsoft.com/office/drawing/2014/main" id="{FBA31B88-3EA5-290D-80D2-25E96C03CB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27318" y="467208"/>
            <a:ext cx="4575968" cy="5923584"/>
          </a:xfrm>
          <a:prstGeom prst="rect">
            <a:avLst/>
          </a:prstGeom>
        </p:spPr>
      </p:pic>
    </p:spTree>
    <p:extLst>
      <p:ext uri="{BB962C8B-B14F-4D97-AF65-F5344CB8AC3E}">
        <p14:creationId xmlns:p14="http://schemas.microsoft.com/office/powerpoint/2010/main" val="1514632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A9B5F0-7CD4-C051-0F71-1A1D8A99E874}"/>
              </a:ext>
            </a:extLst>
          </p:cNvPr>
          <p:cNvSpPr>
            <a:spLocks noGrp="1"/>
          </p:cNvSpPr>
          <p:nvPr>
            <p:ph idx="1"/>
          </p:nvPr>
        </p:nvSpPr>
        <p:spPr>
          <a:xfrm>
            <a:off x="578498" y="531846"/>
            <a:ext cx="10775302" cy="5505158"/>
          </a:xfrm>
        </p:spPr>
        <p:txBody>
          <a:bodyPr>
            <a:normAutofit/>
          </a:bodyPr>
          <a:lstStyle/>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The Release Detection Regulations allowed tank owners to choose from a list of release detection methods on or after December 22, 1990, as long as the selected method was capable of detecting the particular release rate or quantity specified for that method, so that the probability that a leak would be detected was at least 95% of the time with only a 5% probability that a false alarm would be reported.</a:t>
            </a:r>
          </a:p>
          <a:p>
            <a:pPr marL="0" inden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a:p>
            <a:pPr marL="0" indent="0">
              <a:buNone/>
            </a:pPr>
            <a:r>
              <a:rPr lang="en-US" dirty="0"/>
              <a:t>(SHOW THE FOLLOWING SLIDE DURING THIS SLIDE’S NARRATION)</a:t>
            </a:r>
          </a:p>
        </p:txBody>
      </p:sp>
    </p:spTree>
    <p:extLst>
      <p:ext uri="{BB962C8B-B14F-4D97-AF65-F5344CB8AC3E}">
        <p14:creationId xmlns:p14="http://schemas.microsoft.com/office/powerpoint/2010/main" val="862472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C7C07-3B58-FF15-066F-E1A0E466D379}"/>
              </a:ext>
            </a:extLst>
          </p:cNvPr>
          <p:cNvSpPr>
            <a:spLocks noGrp="1"/>
          </p:cNvSpPr>
          <p:nvPr>
            <p:ph type="title"/>
          </p:nvPr>
        </p:nvSpPr>
        <p:spPr/>
        <p:txBody>
          <a:bodyPr/>
          <a:lstStyle/>
          <a:p>
            <a:pPr algn="ctr"/>
            <a:r>
              <a:rPr lang="en-US" dirty="0"/>
              <a:t>TANK TIGHTNESS TESTING</a:t>
            </a:r>
          </a:p>
        </p:txBody>
      </p:sp>
      <p:sp>
        <p:nvSpPr>
          <p:cNvPr id="3" name="Content Placeholder 2">
            <a:extLst>
              <a:ext uri="{FF2B5EF4-FFF2-40B4-BE49-F238E27FC236}">
                <a16:creationId xmlns:a16="http://schemas.microsoft.com/office/drawing/2014/main" id="{0420C7BA-68A9-6FC8-5FE1-834F02CEFDFD}"/>
              </a:ext>
            </a:extLst>
          </p:cNvPr>
          <p:cNvSpPr>
            <a:spLocks noGrp="1"/>
          </p:cNvSpPr>
          <p:nvPr>
            <p:ph idx="1"/>
          </p:nvPr>
        </p:nvSpPr>
        <p:spPr/>
        <p:txBody>
          <a:bodyPr/>
          <a:lstStyle/>
          <a:p>
            <a:r>
              <a:rPr lang="en-US" dirty="0"/>
              <a:t>TANK TIGHNESS TESTING SHALL BE PERFORMED BY A:</a:t>
            </a:r>
          </a:p>
          <a:p>
            <a:endParaRPr lang="en-US" dirty="0"/>
          </a:p>
          <a:p>
            <a:r>
              <a:rPr lang="en-US" dirty="0"/>
              <a:t>Qualified person with requisite experience and training.</a:t>
            </a:r>
          </a:p>
          <a:p>
            <a:r>
              <a:rPr lang="en-US" dirty="0"/>
              <a:t>Tester must be currently certified by the test equipment manufacturer.</a:t>
            </a:r>
          </a:p>
          <a:p>
            <a:r>
              <a:rPr lang="en-US" dirty="0"/>
              <a:t>Tester must be qualified to perform the test.</a:t>
            </a:r>
          </a:p>
          <a:p>
            <a:r>
              <a:rPr lang="en-US" dirty="0"/>
              <a:t>Tester must be present all during testing procedures.</a:t>
            </a:r>
          </a:p>
          <a:p>
            <a:r>
              <a:rPr lang="en-US" dirty="0"/>
              <a:t>The test must be conducted in strict accordance with the procedures developed by the system manufacturer or developer.</a:t>
            </a:r>
          </a:p>
        </p:txBody>
      </p:sp>
    </p:spTree>
    <p:extLst>
      <p:ext uri="{BB962C8B-B14F-4D97-AF65-F5344CB8AC3E}">
        <p14:creationId xmlns:p14="http://schemas.microsoft.com/office/powerpoint/2010/main" val="2645504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806AB0-B401-E087-C3E7-5DC50CAD3ADE}"/>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latin typeface="Abadi" panose="020B0604020104020204" pitchFamily="34" charset="0"/>
              </a:rPr>
              <a:t>TANK TIGHTNESS TESTING</a:t>
            </a:r>
          </a:p>
        </p:txBody>
      </p:sp>
      <p:sp>
        <p:nvSpPr>
          <p:cNvPr id="15" name="Content Placeholder 2">
            <a:extLst>
              <a:ext uri="{FF2B5EF4-FFF2-40B4-BE49-F238E27FC236}">
                <a16:creationId xmlns:a16="http://schemas.microsoft.com/office/drawing/2014/main" id="{8188EDE3-0B93-A55B-D093-90F260EC4893}"/>
              </a:ext>
            </a:extLst>
          </p:cNvPr>
          <p:cNvSpPr>
            <a:spLocks noGrp="1"/>
          </p:cNvSpPr>
          <p:nvPr>
            <p:ph idx="1"/>
          </p:nvPr>
        </p:nvSpPr>
        <p:spPr>
          <a:xfrm>
            <a:off x="6503158" y="649480"/>
            <a:ext cx="4862447" cy="5546047"/>
          </a:xfrm>
        </p:spPr>
        <p:txBody>
          <a:bodyPr anchor="ctr">
            <a:normAutofit/>
          </a:bodyPr>
          <a:lstStyle/>
          <a:p>
            <a:pPr marL="0" indent="0">
              <a:buNone/>
            </a:pPr>
            <a:r>
              <a:rPr lang="en-US" sz="2000" b="1" dirty="0"/>
              <a:t>TANK TIGHNESS TESTING SHALL BE PERFORMED BY A:</a:t>
            </a:r>
          </a:p>
          <a:p>
            <a:endParaRPr lang="en-US" sz="2000" dirty="0"/>
          </a:p>
          <a:p>
            <a:r>
              <a:rPr lang="en-US" sz="2000" dirty="0"/>
              <a:t>Qualified person with requisite experience and training.</a:t>
            </a:r>
          </a:p>
          <a:p>
            <a:r>
              <a:rPr lang="en-US" sz="2000" dirty="0"/>
              <a:t>Tester must be currently certified by the test equipment manufacturer.</a:t>
            </a:r>
          </a:p>
          <a:p>
            <a:r>
              <a:rPr lang="en-US" sz="2000" dirty="0"/>
              <a:t>Tester must be qualified to perform the test.</a:t>
            </a:r>
          </a:p>
          <a:p>
            <a:r>
              <a:rPr lang="en-US" sz="2000" dirty="0"/>
              <a:t>Tester must be present all during testing procedures.</a:t>
            </a:r>
          </a:p>
          <a:p>
            <a:r>
              <a:rPr lang="en-US" sz="2000" dirty="0"/>
              <a:t>The test must be conducted in strict accordance with the procedures developed by the system manufacturer or developer.</a:t>
            </a:r>
          </a:p>
        </p:txBody>
      </p:sp>
    </p:spTree>
    <p:extLst>
      <p:ext uri="{BB962C8B-B14F-4D97-AF65-F5344CB8AC3E}">
        <p14:creationId xmlns:p14="http://schemas.microsoft.com/office/powerpoint/2010/main" val="2806644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12523</TotalTime>
  <Words>2793</Words>
  <Application>Microsoft Office PowerPoint</Application>
  <PresentationFormat>Widescreen</PresentationFormat>
  <Paragraphs>173</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Abadi</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3rd PARTY EVALUATION</vt:lpstr>
      <vt:lpstr>PowerPoint Presentation</vt:lpstr>
      <vt:lpstr>TANK TIGHTNESS TESTING</vt:lpstr>
      <vt:lpstr>TANK TIGHTNESS TESTING</vt:lpstr>
      <vt:lpstr>PowerPoint Presentation</vt:lpstr>
      <vt:lpstr>PowerPoint Presentation</vt:lpstr>
      <vt:lpstr>PowerPoint Presentation</vt:lpstr>
      <vt:lpstr>AUTOMATIC TANK GAUGING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Way</dc:creator>
  <cp:lastModifiedBy>Tim Way</cp:lastModifiedBy>
  <cp:revision>23</cp:revision>
  <dcterms:created xsi:type="dcterms:W3CDTF">2023-12-01T19:18:25Z</dcterms:created>
  <dcterms:modified xsi:type="dcterms:W3CDTF">2025-04-08T20:24:04Z</dcterms:modified>
</cp:coreProperties>
</file>