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3" r:id="rId3"/>
    <p:sldId id="274" r:id="rId4"/>
    <p:sldId id="272" r:id="rId5"/>
    <p:sldId id="277" r:id="rId6"/>
    <p:sldId id="257" r:id="rId7"/>
    <p:sldId id="276" r:id="rId8"/>
    <p:sldId id="258" r:id="rId9"/>
    <p:sldId id="279" r:id="rId10"/>
    <p:sldId id="280" r:id="rId11"/>
    <p:sldId id="259" r:id="rId12"/>
    <p:sldId id="281" r:id="rId13"/>
    <p:sldId id="260" r:id="rId14"/>
    <p:sldId id="269" r:id="rId15"/>
    <p:sldId id="268" r:id="rId16"/>
    <p:sldId id="267" r:id="rId17"/>
    <p:sldId id="270" r:id="rId18"/>
    <p:sldId id="282" r:id="rId19"/>
    <p:sldId id="264" r:id="rId20"/>
    <p:sldId id="283" r:id="rId21"/>
    <p:sldId id="265" r:id="rId22"/>
    <p:sldId id="262" r:id="rId23"/>
    <p:sldId id="263" r:id="rId24"/>
    <p:sldId id="27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4641" autoAdjust="0"/>
  </p:normalViewPr>
  <p:slideViewPr>
    <p:cSldViewPr snapToGrid="0">
      <p:cViewPr varScale="1">
        <p:scale>
          <a:sx n="78" d="100"/>
          <a:sy n="78" d="100"/>
        </p:scale>
        <p:origin x="715" y="62"/>
      </p:cViewPr>
      <p:guideLst/>
    </p:cSldViewPr>
  </p:slideViewPr>
  <p:outlineViewPr>
    <p:cViewPr>
      <p:scale>
        <a:sx n="33" d="100"/>
        <a:sy n="33" d="100"/>
      </p:scale>
      <p:origin x="0" y="-224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FD735-228E-BFF2-C473-719AC65283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E7D69C-F28F-A9EF-924F-27B23C260E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76A506-2B2C-1B7A-5D2A-5C66CBC4E940}"/>
              </a:ext>
            </a:extLst>
          </p:cNvPr>
          <p:cNvSpPr>
            <a:spLocks noGrp="1"/>
          </p:cNvSpPr>
          <p:nvPr>
            <p:ph type="dt" sz="half" idx="10"/>
          </p:nvPr>
        </p:nvSpPr>
        <p:spPr/>
        <p:txBody>
          <a:bodyPr/>
          <a:lstStyle/>
          <a:p>
            <a:fld id="{B5CBFD94-F4B5-4363-A4A3-C716A7BD721A}" type="datetimeFigureOut">
              <a:rPr lang="en-US" smtClean="0"/>
              <a:t>4/17/2025</a:t>
            </a:fld>
            <a:endParaRPr lang="en-US"/>
          </a:p>
        </p:txBody>
      </p:sp>
      <p:sp>
        <p:nvSpPr>
          <p:cNvPr id="5" name="Footer Placeholder 4">
            <a:extLst>
              <a:ext uri="{FF2B5EF4-FFF2-40B4-BE49-F238E27FC236}">
                <a16:creationId xmlns:a16="http://schemas.microsoft.com/office/drawing/2014/main" id="{3B944DA9-1C1C-9797-52DF-9E510EE52A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802734-8A15-2026-8940-CFA27E999D22}"/>
              </a:ext>
            </a:extLst>
          </p:cNvPr>
          <p:cNvSpPr>
            <a:spLocks noGrp="1"/>
          </p:cNvSpPr>
          <p:nvPr>
            <p:ph type="sldNum" sz="quarter" idx="12"/>
          </p:nvPr>
        </p:nvSpPr>
        <p:spPr/>
        <p:txBody>
          <a:bodyPr/>
          <a:lstStyle/>
          <a:p>
            <a:fld id="{D44E9DEC-B3ED-4A21-A173-A8724AED4854}" type="slidenum">
              <a:rPr lang="en-US" smtClean="0"/>
              <a:t>‹#›</a:t>
            </a:fld>
            <a:endParaRPr lang="en-US"/>
          </a:p>
        </p:txBody>
      </p:sp>
    </p:spTree>
    <p:extLst>
      <p:ext uri="{BB962C8B-B14F-4D97-AF65-F5344CB8AC3E}">
        <p14:creationId xmlns:p14="http://schemas.microsoft.com/office/powerpoint/2010/main" val="2190300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F524E-173A-6982-DA68-58A07C1A01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7D3E48-4E42-1F4F-D3C6-4091DDD5CA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4C9C55-7127-ECF6-69FB-FC6BE0F1EBBD}"/>
              </a:ext>
            </a:extLst>
          </p:cNvPr>
          <p:cNvSpPr>
            <a:spLocks noGrp="1"/>
          </p:cNvSpPr>
          <p:nvPr>
            <p:ph type="dt" sz="half" idx="10"/>
          </p:nvPr>
        </p:nvSpPr>
        <p:spPr/>
        <p:txBody>
          <a:bodyPr/>
          <a:lstStyle/>
          <a:p>
            <a:fld id="{B5CBFD94-F4B5-4363-A4A3-C716A7BD721A}" type="datetimeFigureOut">
              <a:rPr lang="en-US" smtClean="0"/>
              <a:t>4/17/2025</a:t>
            </a:fld>
            <a:endParaRPr lang="en-US"/>
          </a:p>
        </p:txBody>
      </p:sp>
      <p:sp>
        <p:nvSpPr>
          <p:cNvPr id="5" name="Footer Placeholder 4">
            <a:extLst>
              <a:ext uri="{FF2B5EF4-FFF2-40B4-BE49-F238E27FC236}">
                <a16:creationId xmlns:a16="http://schemas.microsoft.com/office/drawing/2014/main" id="{F50DB1C3-0779-C568-5090-8A17F4A5AE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1306FF-C301-9736-82FA-4D1D0E39431F}"/>
              </a:ext>
            </a:extLst>
          </p:cNvPr>
          <p:cNvSpPr>
            <a:spLocks noGrp="1"/>
          </p:cNvSpPr>
          <p:nvPr>
            <p:ph type="sldNum" sz="quarter" idx="12"/>
          </p:nvPr>
        </p:nvSpPr>
        <p:spPr/>
        <p:txBody>
          <a:bodyPr/>
          <a:lstStyle/>
          <a:p>
            <a:fld id="{D44E9DEC-B3ED-4A21-A173-A8724AED4854}" type="slidenum">
              <a:rPr lang="en-US" smtClean="0"/>
              <a:t>‹#›</a:t>
            </a:fld>
            <a:endParaRPr lang="en-US"/>
          </a:p>
        </p:txBody>
      </p:sp>
    </p:spTree>
    <p:extLst>
      <p:ext uri="{BB962C8B-B14F-4D97-AF65-F5344CB8AC3E}">
        <p14:creationId xmlns:p14="http://schemas.microsoft.com/office/powerpoint/2010/main" val="1400138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473FFF-5263-4A75-DC0D-F212F15BD0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31118E-68A9-07F2-2528-CBDF909C74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8A088A-3E65-983B-52DA-ACABD06970CD}"/>
              </a:ext>
            </a:extLst>
          </p:cNvPr>
          <p:cNvSpPr>
            <a:spLocks noGrp="1"/>
          </p:cNvSpPr>
          <p:nvPr>
            <p:ph type="dt" sz="half" idx="10"/>
          </p:nvPr>
        </p:nvSpPr>
        <p:spPr/>
        <p:txBody>
          <a:bodyPr/>
          <a:lstStyle/>
          <a:p>
            <a:fld id="{B5CBFD94-F4B5-4363-A4A3-C716A7BD721A}" type="datetimeFigureOut">
              <a:rPr lang="en-US" smtClean="0"/>
              <a:t>4/17/2025</a:t>
            </a:fld>
            <a:endParaRPr lang="en-US"/>
          </a:p>
        </p:txBody>
      </p:sp>
      <p:sp>
        <p:nvSpPr>
          <p:cNvPr id="5" name="Footer Placeholder 4">
            <a:extLst>
              <a:ext uri="{FF2B5EF4-FFF2-40B4-BE49-F238E27FC236}">
                <a16:creationId xmlns:a16="http://schemas.microsoft.com/office/drawing/2014/main" id="{BD97728A-97CB-199C-ECAB-300BBBB680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19F28-F575-9FAE-1DE4-66C0C7EA60E8}"/>
              </a:ext>
            </a:extLst>
          </p:cNvPr>
          <p:cNvSpPr>
            <a:spLocks noGrp="1"/>
          </p:cNvSpPr>
          <p:nvPr>
            <p:ph type="sldNum" sz="quarter" idx="12"/>
          </p:nvPr>
        </p:nvSpPr>
        <p:spPr/>
        <p:txBody>
          <a:bodyPr/>
          <a:lstStyle/>
          <a:p>
            <a:fld id="{D44E9DEC-B3ED-4A21-A173-A8724AED4854}" type="slidenum">
              <a:rPr lang="en-US" smtClean="0"/>
              <a:t>‹#›</a:t>
            </a:fld>
            <a:endParaRPr lang="en-US"/>
          </a:p>
        </p:txBody>
      </p:sp>
    </p:spTree>
    <p:extLst>
      <p:ext uri="{BB962C8B-B14F-4D97-AF65-F5344CB8AC3E}">
        <p14:creationId xmlns:p14="http://schemas.microsoft.com/office/powerpoint/2010/main" val="291325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3D295-7C33-D26D-4DBE-67995EEED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58E86-ECF2-C6C5-50E9-A789A41EB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3C81C2-874A-93D3-E154-FF0ECCE73E3F}"/>
              </a:ext>
            </a:extLst>
          </p:cNvPr>
          <p:cNvSpPr>
            <a:spLocks noGrp="1"/>
          </p:cNvSpPr>
          <p:nvPr>
            <p:ph type="dt" sz="half" idx="10"/>
          </p:nvPr>
        </p:nvSpPr>
        <p:spPr/>
        <p:txBody>
          <a:bodyPr/>
          <a:lstStyle/>
          <a:p>
            <a:fld id="{B5CBFD94-F4B5-4363-A4A3-C716A7BD721A}" type="datetimeFigureOut">
              <a:rPr lang="en-US" smtClean="0"/>
              <a:t>4/17/2025</a:t>
            </a:fld>
            <a:endParaRPr lang="en-US"/>
          </a:p>
        </p:txBody>
      </p:sp>
      <p:sp>
        <p:nvSpPr>
          <p:cNvPr id="5" name="Footer Placeholder 4">
            <a:extLst>
              <a:ext uri="{FF2B5EF4-FFF2-40B4-BE49-F238E27FC236}">
                <a16:creationId xmlns:a16="http://schemas.microsoft.com/office/drawing/2014/main" id="{1A121AEF-ADDA-C512-C0A7-3247811D45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FE938C-A52B-7C99-57A0-DCB9ECBA1476}"/>
              </a:ext>
            </a:extLst>
          </p:cNvPr>
          <p:cNvSpPr>
            <a:spLocks noGrp="1"/>
          </p:cNvSpPr>
          <p:nvPr>
            <p:ph type="sldNum" sz="quarter" idx="12"/>
          </p:nvPr>
        </p:nvSpPr>
        <p:spPr/>
        <p:txBody>
          <a:bodyPr/>
          <a:lstStyle/>
          <a:p>
            <a:fld id="{D44E9DEC-B3ED-4A21-A173-A8724AED4854}" type="slidenum">
              <a:rPr lang="en-US" smtClean="0"/>
              <a:t>‹#›</a:t>
            </a:fld>
            <a:endParaRPr lang="en-US"/>
          </a:p>
        </p:txBody>
      </p:sp>
    </p:spTree>
    <p:extLst>
      <p:ext uri="{BB962C8B-B14F-4D97-AF65-F5344CB8AC3E}">
        <p14:creationId xmlns:p14="http://schemas.microsoft.com/office/powerpoint/2010/main" val="2487557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67B0D-E5CD-BED1-03B0-33D3AEA09A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CE2750-45D6-48AA-6592-7A65A07255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88B00D-F635-51C2-DD06-C5CA0EC4F72D}"/>
              </a:ext>
            </a:extLst>
          </p:cNvPr>
          <p:cNvSpPr>
            <a:spLocks noGrp="1"/>
          </p:cNvSpPr>
          <p:nvPr>
            <p:ph type="dt" sz="half" idx="10"/>
          </p:nvPr>
        </p:nvSpPr>
        <p:spPr/>
        <p:txBody>
          <a:bodyPr/>
          <a:lstStyle/>
          <a:p>
            <a:fld id="{B5CBFD94-F4B5-4363-A4A3-C716A7BD721A}" type="datetimeFigureOut">
              <a:rPr lang="en-US" smtClean="0"/>
              <a:t>4/17/2025</a:t>
            </a:fld>
            <a:endParaRPr lang="en-US"/>
          </a:p>
        </p:txBody>
      </p:sp>
      <p:sp>
        <p:nvSpPr>
          <p:cNvPr id="5" name="Footer Placeholder 4">
            <a:extLst>
              <a:ext uri="{FF2B5EF4-FFF2-40B4-BE49-F238E27FC236}">
                <a16:creationId xmlns:a16="http://schemas.microsoft.com/office/drawing/2014/main" id="{213C3CD4-1872-D7E7-F4A0-E405443FE4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AFD02-997B-2FB8-2DD9-455DF1DF838A}"/>
              </a:ext>
            </a:extLst>
          </p:cNvPr>
          <p:cNvSpPr>
            <a:spLocks noGrp="1"/>
          </p:cNvSpPr>
          <p:nvPr>
            <p:ph type="sldNum" sz="quarter" idx="12"/>
          </p:nvPr>
        </p:nvSpPr>
        <p:spPr/>
        <p:txBody>
          <a:bodyPr/>
          <a:lstStyle/>
          <a:p>
            <a:fld id="{D44E9DEC-B3ED-4A21-A173-A8724AED4854}" type="slidenum">
              <a:rPr lang="en-US" smtClean="0"/>
              <a:t>‹#›</a:t>
            </a:fld>
            <a:endParaRPr lang="en-US"/>
          </a:p>
        </p:txBody>
      </p:sp>
    </p:spTree>
    <p:extLst>
      <p:ext uri="{BB962C8B-B14F-4D97-AF65-F5344CB8AC3E}">
        <p14:creationId xmlns:p14="http://schemas.microsoft.com/office/powerpoint/2010/main" val="4154720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FD0B1-968D-B3E0-B098-FC678121EF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9929ED-88C9-26A0-646A-DE88FBCEC4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185551-077C-20C2-8CFB-0F24E38F76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292AA7-D3D8-9129-13AB-CEFFD159536D}"/>
              </a:ext>
            </a:extLst>
          </p:cNvPr>
          <p:cNvSpPr>
            <a:spLocks noGrp="1"/>
          </p:cNvSpPr>
          <p:nvPr>
            <p:ph type="dt" sz="half" idx="10"/>
          </p:nvPr>
        </p:nvSpPr>
        <p:spPr/>
        <p:txBody>
          <a:bodyPr/>
          <a:lstStyle/>
          <a:p>
            <a:fld id="{B5CBFD94-F4B5-4363-A4A3-C716A7BD721A}" type="datetimeFigureOut">
              <a:rPr lang="en-US" smtClean="0"/>
              <a:t>4/17/2025</a:t>
            </a:fld>
            <a:endParaRPr lang="en-US"/>
          </a:p>
        </p:txBody>
      </p:sp>
      <p:sp>
        <p:nvSpPr>
          <p:cNvPr id="6" name="Footer Placeholder 5">
            <a:extLst>
              <a:ext uri="{FF2B5EF4-FFF2-40B4-BE49-F238E27FC236}">
                <a16:creationId xmlns:a16="http://schemas.microsoft.com/office/drawing/2014/main" id="{B322EA64-29A6-9E4D-BEAB-028362DB91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7C0161-24AC-332D-7FF5-8197B7ADCC66}"/>
              </a:ext>
            </a:extLst>
          </p:cNvPr>
          <p:cNvSpPr>
            <a:spLocks noGrp="1"/>
          </p:cNvSpPr>
          <p:nvPr>
            <p:ph type="sldNum" sz="quarter" idx="12"/>
          </p:nvPr>
        </p:nvSpPr>
        <p:spPr/>
        <p:txBody>
          <a:bodyPr/>
          <a:lstStyle/>
          <a:p>
            <a:fld id="{D44E9DEC-B3ED-4A21-A173-A8724AED4854}" type="slidenum">
              <a:rPr lang="en-US" smtClean="0"/>
              <a:t>‹#›</a:t>
            </a:fld>
            <a:endParaRPr lang="en-US"/>
          </a:p>
        </p:txBody>
      </p:sp>
    </p:spTree>
    <p:extLst>
      <p:ext uri="{BB962C8B-B14F-4D97-AF65-F5344CB8AC3E}">
        <p14:creationId xmlns:p14="http://schemas.microsoft.com/office/powerpoint/2010/main" val="2135750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253E0-49CB-1106-F72E-64E0D4C7D8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C0BECF-BE31-DE60-D855-011480C6B1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B53004-5BB0-2F38-FD9F-F958C63C58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DC50AC-B631-04BC-16C9-37E9283E6F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92D3E4-C212-3B88-2071-8147A24DCA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60924C-9479-DEB1-9B5A-C45694444BB0}"/>
              </a:ext>
            </a:extLst>
          </p:cNvPr>
          <p:cNvSpPr>
            <a:spLocks noGrp="1"/>
          </p:cNvSpPr>
          <p:nvPr>
            <p:ph type="dt" sz="half" idx="10"/>
          </p:nvPr>
        </p:nvSpPr>
        <p:spPr/>
        <p:txBody>
          <a:bodyPr/>
          <a:lstStyle/>
          <a:p>
            <a:fld id="{B5CBFD94-F4B5-4363-A4A3-C716A7BD721A}" type="datetimeFigureOut">
              <a:rPr lang="en-US" smtClean="0"/>
              <a:t>4/17/2025</a:t>
            </a:fld>
            <a:endParaRPr lang="en-US"/>
          </a:p>
        </p:txBody>
      </p:sp>
      <p:sp>
        <p:nvSpPr>
          <p:cNvPr id="8" name="Footer Placeholder 7">
            <a:extLst>
              <a:ext uri="{FF2B5EF4-FFF2-40B4-BE49-F238E27FC236}">
                <a16:creationId xmlns:a16="http://schemas.microsoft.com/office/drawing/2014/main" id="{FFFA4588-FBBA-89CB-A8E7-49B7652F30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BD43F9-8CAD-C432-DE2A-789EB0133BD4}"/>
              </a:ext>
            </a:extLst>
          </p:cNvPr>
          <p:cNvSpPr>
            <a:spLocks noGrp="1"/>
          </p:cNvSpPr>
          <p:nvPr>
            <p:ph type="sldNum" sz="quarter" idx="12"/>
          </p:nvPr>
        </p:nvSpPr>
        <p:spPr/>
        <p:txBody>
          <a:bodyPr/>
          <a:lstStyle/>
          <a:p>
            <a:fld id="{D44E9DEC-B3ED-4A21-A173-A8724AED4854}" type="slidenum">
              <a:rPr lang="en-US" smtClean="0"/>
              <a:t>‹#›</a:t>
            </a:fld>
            <a:endParaRPr lang="en-US"/>
          </a:p>
        </p:txBody>
      </p:sp>
    </p:spTree>
    <p:extLst>
      <p:ext uri="{BB962C8B-B14F-4D97-AF65-F5344CB8AC3E}">
        <p14:creationId xmlns:p14="http://schemas.microsoft.com/office/powerpoint/2010/main" val="1449030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9B514-3F0E-CD79-46EB-6D6029B9CF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4798CC-42B9-8E01-DDA9-72A3AAE8D3AE}"/>
              </a:ext>
            </a:extLst>
          </p:cNvPr>
          <p:cNvSpPr>
            <a:spLocks noGrp="1"/>
          </p:cNvSpPr>
          <p:nvPr>
            <p:ph type="dt" sz="half" idx="10"/>
          </p:nvPr>
        </p:nvSpPr>
        <p:spPr/>
        <p:txBody>
          <a:bodyPr/>
          <a:lstStyle/>
          <a:p>
            <a:fld id="{B5CBFD94-F4B5-4363-A4A3-C716A7BD721A}" type="datetimeFigureOut">
              <a:rPr lang="en-US" smtClean="0"/>
              <a:t>4/17/2025</a:t>
            </a:fld>
            <a:endParaRPr lang="en-US"/>
          </a:p>
        </p:txBody>
      </p:sp>
      <p:sp>
        <p:nvSpPr>
          <p:cNvPr id="4" name="Footer Placeholder 3">
            <a:extLst>
              <a:ext uri="{FF2B5EF4-FFF2-40B4-BE49-F238E27FC236}">
                <a16:creationId xmlns:a16="http://schemas.microsoft.com/office/drawing/2014/main" id="{30224DC3-8D9B-0F5A-7D67-0369C58466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C1B38F-A0A4-9A3B-0EA9-87C765768418}"/>
              </a:ext>
            </a:extLst>
          </p:cNvPr>
          <p:cNvSpPr>
            <a:spLocks noGrp="1"/>
          </p:cNvSpPr>
          <p:nvPr>
            <p:ph type="sldNum" sz="quarter" idx="12"/>
          </p:nvPr>
        </p:nvSpPr>
        <p:spPr/>
        <p:txBody>
          <a:bodyPr/>
          <a:lstStyle/>
          <a:p>
            <a:fld id="{D44E9DEC-B3ED-4A21-A173-A8724AED4854}" type="slidenum">
              <a:rPr lang="en-US" smtClean="0"/>
              <a:t>‹#›</a:t>
            </a:fld>
            <a:endParaRPr lang="en-US"/>
          </a:p>
        </p:txBody>
      </p:sp>
    </p:spTree>
    <p:extLst>
      <p:ext uri="{BB962C8B-B14F-4D97-AF65-F5344CB8AC3E}">
        <p14:creationId xmlns:p14="http://schemas.microsoft.com/office/powerpoint/2010/main" val="4145667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12F13B-03E7-9269-B857-B8D883081185}"/>
              </a:ext>
            </a:extLst>
          </p:cNvPr>
          <p:cNvSpPr>
            <a:spLocks noGrp="1"/>
          </p:cNvSpPr>
          <p:nvPr>
            <p:ph type="dt" sz="half" idx="10"/>
          </p:nvPr>
        </p:nvSpPr>
        <p:spPr/>
        <p:txBody>
          <a:bodyPr/>
          <a:lstStyle/>
          <a:p>
            <a:fld id="{B5CBFD94-F4B5-4363-A4A3-C716A7BD721A}" type="datetimeFigureOut">
              <a:rPr lang="en-US" smtClean="0"/>
              <a:t>4/17/2025</a:t>
            </a:fld>
            <a:endParaRPr lang="en-US"/>
          </a:p>
        </p:txBody>
      </p:sp>
      <p:sp>
        <p:nvSpPr>
          <p:cNvPr id="3" name="Footer Placeholder 2">
            <a:extLst>
              <a:ext uri="{FF2B5EF4-FFF2-40B4-BE49-F238E27FC236}">
                <a16:creationId xmlns:a16="http://schemas.microsoft.com/office/drawing/2014/main" id="{E101DA98-74FA-F96D-013C-0F0E66C81F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8EF293-5061-C604-8B94-61DA17916609}"/>
              </a:ext>
            </a:extLst>
          </p:cNvPr>
          <p:cNvSpPr>
            <a:spLocks noGrp="1"/>
          </p:cNvSpPr>
          <p:nvPr>
            <p:ph type="sldNum" sz="quarter" idx="12"/>
          </p:nvPr>
        </p:nvSpPr>
        <p:spPr/>
        <p:txBody>
          <a:bodyPr/>
          <a:lstStyle/>
          <a:p>
            <a:fld id="{D44E9DEC-B3ED-4A21-A173-A8724AED4854}" type="slidenum">
              <a:rPr lang="en-US" smtClean="0"/>
              <a:t>‹#›</a:t>
            </a:fld>
            <a:endParaRPr lang="en-US"/>
          </a:p>
        </p:txBody>
      </p:sp>
    </p:spTree>
    <p:extLst>
      <p:ext uri="{BB962C8B-B14F-4D97-AF65-F5344CB8AC3E}">
        <p14:creationId xmlns:p14="http://schemas.microsoft.com/office/powerpoint/2010/main" val="1757293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1676F-6468-58D5-0A64-CC79EEDC4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7B1E9F-ED11-2463-9396-40EA27F31F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6B3BF-4479-CDD8-0BCB-48E770FF5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8D8746-81AC-3AC4-4475-55784D614A8D}"/>
              </a:ext>
            </a:extLst>
          </p:cNvPr>
          <p:cNvSpPr>
            <a:spLocks noGrp="1"/>
          </p:cNvSpPr>
          <p:nvPr>
            <p:ph type="dt" sz="half" idx="10"/>
          </p:nvPr>
        </p:nvSpPr>
        <p:spPr/>
        <p:txBody>
          <a:bodyPr/>
          <a:lstStyle/>
          <a:p>
            <a:fld id="{B5CBFD94-F4B5-4363-A4A3-C716A7BD721A}" type="datetimeFigureOut">
              <a:rPr lang="en-US" smtClean="0"/>
              <a:t>4/17/2025</a:t>
            </a:fld>
            <a:endParaRPr lang="en-US"/>
          </a:p>
        </p:txBody>
      </p:sp>
      <p:sp>
        <p:nvSpPr>
          <p:cNvPr id="6" name="Footer Placeholder 5">
            <a:extLst>
              <a:ext uri="{FF2B5EF4-FFF2-40B4-BE49-F238E27FC236}">
                <a16:creationId xmlns:a16="http://schemas.microsoft.com/office/drawing/2014/main" id="{84A610DB-25BD-BA7A-F6C5-85904CD071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97F7F9-E7DE-FBD6-5282-29349A7A0F25}"/>
              </a:ext>
            </a:extLst>
          </p:cNvPr>
          <p:cNvSpPr>
            <a:spLocks noGrp="1"/>
          </p:cNvSpPr>
          <p:nvPr>
            <p:ph type="sldNum" sz="quarter" idx="12"/>
          </p:nvPr>
        </p:nvSpPr>
        <p:spPr/>
        <p:txBody>
          <a:bodyPr/>
          <a:lstStyle/>
          <a:p>
            <a:fld id="{D44E9DEC-B3ED-4A21-A173-A8724AED4854}" type="slidenum">
              <a:rPr lang="en-US" smtClean="0"/>
              <a:t>‹#›</a:t>
            </a:fld>
            <a:endParaRPr lang="en-US"/>
          </a:p>
        </p:txBody>
      </p:sp>
    </p:spTree>
    <p:extLst>
      <p:ext uri="{BB962C8B-B14F-4D97-AF65-F5344CB8AC3E}">
        <p14:creationId xmlns:p14="http://schemas.microsoft.com/office/powerpoint/2010/main" val="1026541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01329-F78E-EB8B-2DC5-2D1DD586F6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4F74B2-A8C1-990A-5050-48A894EE60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8D7FEC-1822-ACA7-BAD2-A2B3B08E83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24485E-AE15-F272-8ED5-B62279781C9D}"/>
              </a:ext>
            </a:extLst>
          </p:cNvPr>
          <p:cNvSpPr>
            <a:spLocks noGrp="1"/>
          </p:cNvSpPr>
          <p:nvPr>
            <p:ph type="dt" sz="half" idx="10"/>
          </p:nvPr>
        </p:nvSpPr>
        <p:spPr/>
        <p:txBody>
          <a:bodyPr/>
          <a:lstStyle/>
          <a:p>
            <a:fld id="{B5CBFD94-F4B5-4363-A4A3-C716A7BD721A}" type="datetimeFigureOut">
              <a:rPr lang="en-US" smtClean="0"/>
              <a:t>4/17/2025</a:t>
            </a:fld>
            <a:endParaRPr lang="en-US"/>
          </a:p>
        </p:txBody>
      </p:sp>
      <p:sp>
        <p:nvSpPr>
          <p:cNvPr id="6" name="Footer Placeholder 5">
            <a:extLst>
              <a:ext uri="{FF2B5EF4-FFF2-40B4-BE49-F238E27FC236}">
                <a16:creationId xmlns:a16="http://schemas.microsoft.com/office/drawing/2014/main" id="{5A2FEB89-C1E1-631D-2A39-2129AB2126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317FBF-DD31-59B6-EEFB-52EDC83259BB}"/>
              </a:ext>
            </a:extLst>
          </p:cNvPr>
          <p:cNvSpPr>
            <a:spLocks noGrp="1"/>
          </p:cNvSpPr>
          <p:nvPr>
            <p:ph type="sldNum" sz="quarter" idx="12"/>
          </p:nvPr>
        </p:nvSpPr>
        <p:spPr/>
        <p:txBody>
          <a:bodyPr/>
          <a:lstStyle/>
          <a:p>
            <a:fld id="{D44E9DEC-B3ED-4A21-A173-A8724AED4854}" type="slidenum">
              <a:rPr lang="en-US" smtClean="0"/>
              <a:t>‹#›</a:t>
            </a:fld>
            <a:endParaRPr lang="en-US"/>
          </a:p>
        </p:txBody>
      </p:sp>
    </p:spTree>
    <p:extLst>
      <p:ext uri="{BB962C8B-B14F-4D97-AF65-F5344CB8AC3E}">
        <p14:creationId xmlns:p14="http://schemas.microsoft.com/office/powerpoint/2010/main" val="1413135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0AD80D-A329-7B93-D2D9-C8929D16EA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02A308-0F7C-FBF9-2DE6-E127CCC2BC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1F972B-6AEE-FB4A-A2BD-24EBD49A6C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CBFD94-F4B5-4363-A4A3-C716A7BD721A}" type="datetimeFigureOut">
              <a:rPr lang="en-US" smtClean="0"/>
              <a:t>4/17/2025</a:t>
            </a:fld>
            <a:endParaRPr lang="en-US"/>
          </a:p>
        </p:txBody>
      </p:sp>
      <p:sp>
        <p:nvSpPr>
          <p:cNvPr id="5" name="Footer Placeholder 4">
            <a:extLst>
              <a:ext uri="{FF2B5EF4-FFF2-40B4-BE49-F238E27FC236}">
                <a16:creationId xmlns:a16="http://schemas.microsoft.com/office/drawing/2014/main" id="{21687AB2-84D1-1838-1830-34320068F3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88737E-221A-4674-71DD-D9D11351B2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E9DEC-B3ED-4A21-A173-A8724AED4854}" type="slidenum">
              <a:rPr lang="en-US" smtClean="0"/>
              <a:t>‹#›</a:t>
            </a:fld>
            <a:endParaRPr lang="en-US"/>
          </a:p>
        </p:txBody>
      </p:sp>
    </p:spTree>
    <p:extLst>
      <p:ext uri="{BB962C8B-B14F-4D97-AF65-F5344CB8AC3E}">
        <p14:creationId xmlns:p14="http://schemas.microsoft.com/office/powerpoint/2010/main" val="195859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D0122F3-D5AC-FF06-E7E9-744C5369A7D5}"/>
              </a:ext>
            </a:extLst>
          </p:cNvPr>
          <p:cNvSpPr>
            <a:spLocks noGrp="1"/>
          </p:cNvSpPr>
          <p:nvPr>
            <p:ph type="subTitle" idx="1"/>
          </p:nvPr>
        </p:nvSpPr>
        <p:spPr>
          <a:xfrm>
            <a:off x="1371600" y="323850"/>
            <a:ext cx="10096500" cy="5834354"/>
          </a:xfrm>
        </p:spPr>
        <p:txBody>
          <a:bodyPr/>
          <a:lstStyle/>
          <a:p>
            <a:r>
              <a:rPr lang="en-US" sz="2800" dirty="0">
                <a:latin typeface="Calibri" panose="020F0502020204030204" pitchFamily="34" charset="0"/>
                <a:ea typeface="Calibri" panose="020F0502020204030204" pitchFamily="34" charset="0"/>
                <a:cs typeface="Times New Roman" panose="02020603050405020304" pitchFamily="18" charset="0"/>
              </a:rPr>
              <a:t>IV - LAWS – REGULATIONS - CODES - RECOMMENDED PRACTICES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l"/>
            <a:r>
              <a:rPr lang="en-US" sz="2800" dirty="0"/>
              <a:t>Of course, you already know you’re required to follow regulations </a:t>
            </a:r>
            <a:r>
              <a:rPr lang="en-US" sz="1600" dirty="0"/>
              <a:t>(motion -pull down slide from above to cover screen with CFR 40)</a:t>
            </a:r>
            <a:r>
              <a:rPr lang="en-US" sz="2800" dirty="0"/>
              <a:t> performing UST installation, repairs, and removal projects.  The process the government takes in creating laws and regulations is relatively simple.</a:t>
            </a:r>
          </a:p>
          <a:p>
            <a:pPr algn="l"/>
            <a:endParaRPr lang="en-US" sz="2800" dirty="0"/>
          </a:p>
          <a:p>
            <a:pPr algn="l"/>
            <a:endParaRPr lang="en-US" sz="2800" dirty="0"/>
          </a:p>
          <a:p>
            <a:pPr algn="l"/>
            <a:r>
              <a:rPr lang="en-US" sz="2800" dirty="0"/>
              <a:t>A member of Congress proposes a bill.  If both houses approve the bill, it goes to the President.  The President can either approve or veto the bill.  If it is approved, the new law is called an act or statute.</a:t>
            </a:r>
          </a:p>
          <a:p>
            <a:pPr algn="l"/>
            <a:endParaRPr lang="en-US" dirty="0"/>
          </a:p>
          <a:p>
            <a:pPr algn="l"/>
            <a:endParaRPr lang="en-US" dirty="0"/>
          </a:p>
        </p:txBody>
      </p:sp>
    </p:spTree>
    <p:extLst>
      <p:ext uri="{BB962C8B-B14F-4D97-AF65-F5344CB8AC3E}">
        <p14:creationId xmlns:p14="http://schemas.microsoft.com/office/powerpoint/2010/main" val="2808346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7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up of a document&#10;&#10;Description automatically generated">
            <a:extLst>
              <a:ext uri="{FF2B5EF4-FFF2-40B4-BE49-F238E27FC236}">
                <a16:creationId xmlns:a16="http://schemas.microsoft.com/office/drawing/2014/main" id="{2475D797-6556-4817-F17E-0FEA56CB54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9163" y="643467"/>
            <a:ext cx="3913673" cy="5571066"/>
          </a:xfrm>
          <a:prstGeom prst="rect">
            <a:avLst/>
          </a:prstGeom>
        </p:spPr>
      </p:pic>
    </p:spTree>
    <p:extLst>
      <p:ext uri="{BB962C8B-B14F-4D97-AF65-F5344CB8AC3E}">
        <p14:creationId xmlns:p14="http://schemas.microsoft.com/office/powerpoint/2010/main" val="3255358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05208E-665F-A7E9-13FC-F53E1429A02E}"/>
              </a:ext>
            </a:extLst>
          </p:cNvPr>
          <p:cNvSpPr>
            <a:spLocks noGrp="1"/>
          </p:cNvSpPr>
          <p:nvPr>
            <p:ph idx="1"/>
          </p:nvPr>
        </p:nvSpPr>
        <p:spPr>
          <a:xfrm>
            <a:off x="690465" y="345233"/>
            <a:ext cx="10663335" cy="5831730"/>
          </a:xfrm>
        </p:spPr>
        <p:txBody>
          <a:bodyPr/>
          <a:lstStyle/>
          <a:p>
            <a:pPr marL="0" indent="0">
              <a:buNone/>
            </a:pPr>
            <a:r>
              <a:rPr lang="en-US" dirty="0"/>
              <a:t>Once the regulation is completed and printed in the Federal Register as a final rule, it’s codified when added to the Code of Federal Regulations (CFR).  </a:t>
            </a:r>
          </a:p>
          <a:p>
            <a:pPr marL="0" indent="0">
              <a:buNone/>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(Nick reappears here full screen and shrinks to bottom left corner for next slide)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The CFR is the official record of all regulations created by the federal government.  </a:t>
            </a:r>
          </a:p>
          <a:p>
            <a:pPr marL="0" indent="0">
              <a:buNone/>
            </a:pPr>
            <a:endParaRPr lang="en-US" dirty="0"/>
          </a:p>
          <a:p>
            <a:pPr marL="0" indent="0">
              <a:buNone/>
            </a:pPr>
            <a:r>
              <a:rPr lang="en-US" dirty="0"/>
              <a:t>It’s divided into 50 volumes called titles and each of the titles focuses on a particular area.  Most environmental regulations are found in Title 40 CFR.  The CFR is revised yearly on July 1.</a:t>
            </a:r>
          </a:p>
        </p:txBody>
      </p:sp>
    </p:spTree>
    <p:extLst>
      <p:ext uri="{BB962C8B-B14F-4D97-AF65-F5344CB8AC3E}">
        <p14:creationId xmlns:p14="http://schemas.microsoft.com/office/powerpoint/2010/main" val="1807440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up of a envelope&#10;&#10;Description automatically generated">
            <a:extLst>
              <a:ext uri="{FF2B5EF4-FFF2-40B4-BE49-F238E27FC236}">
                <a16:creationId xmlns:a16="http://schemas.microsoft.com/office/drawing/2014/main" id="{F90358FE-35D5-145B-1C96-5B7AF39B68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8729" y="918546"/>
            <a:ext cx="6613576" cy="4979334"/>
          </a:xfrm>
          <a:prstGeom prst="rect">
            <a:avLst/>
          </a:prstGeom>
        </p:spPr>
      </p:pic>
    </p:spTree>
    <p:extLst>
      <p:ext uri="{BB962C8B-B14F-4D97-AF65-F5344CB8AC3E}">
        <p14:creationId xmlns:p14="http://schemas.microsoft.com/office/powerpoint/2010/main" val="1488199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A9B5F0-7CD4-C051-0F71-1A1D8A99E874}"/>
              </a:ext>
            </a:extLst>
          </p:cNvPr>
          <p:cNvSpPr>
            <a:spLocks noGrp="1"/>
          </p:cNvSpPr>
          <p:nvPr>
            <p:ph idx="1"/>
          </p:nvPr>
        </p:nvSpPr>
        <p:spPr>
          <a:xfrm>
            <a:off x="578498" y="531846"/>
            <a:ext cx="10775302" cy="5505158"/>
          </a:xfrm>
        </p:spPr>
        <p:txBody>
          <a:bodyPr>
            <a:normAutofit/>
          </a:bodyPr>
          <a:lstStyle/>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Regulations require that industry standards and codes be followed to ensure the UST system is designed, installed, and maintained in accordance with state rules.  Example: </a:t>
            </a:r>
            <a:r>
              <a:rPr lang="en-US" sz="1400" dirty="0">
                <a:effectLst/>
                <a:latin typeface="Calibri" panose="020F0502020204030204" pitchFamily="34" charset="0"/>
                <a:ea typeface="Calibri" panose="020F0502020204030204" pitchFamily="34" charset="0"/>
                <a:cs typeface="Times New Roman" panose="02020603050405020304" pitchFamily="18" charset="0"/>
              </a:rPr>
              <a:t>(Nick at bottom </a:t>
            </a:r>
            <a:r>
              <a:rPr lang="en-US" sz="1400" dirty="0">
                <a:latin typeface="Calibri" panose="020F0502020204030204" pitchFamily="34" charset="0"/>
                <a:ea typeface="Calibri" panose="020F0502020204030204" pitchFamily="34" charset="0"/>
                <a:cs typeface="Times New Roman" panose="02020603050405020304" pitchFamily="18" charset="0"/>
              </a:rPr>
              <a:t>left of next slide points up to the following statement while reading teleprompter, Ziggy highlights it in yellow as it’s read, if possible)</a:t>
            </a:r>
          </a:p>
          <a:p>
            <a:pPr marL="0" indent="0">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(a) General installation procedures. Any new underground storage tank (UST) system installed on or after September 29, 1989, shall be installed in compliance with the provisions of this section.  </a:t>
            </a:r>
            <a:r>
              <a:rPr lang="en-US" sz="1600" dirty="0">
                <a:effectLst/>
                <a:latin typeface="Calibri" panose="020F0502020204030204" pitchFamily="34" charset="0"/>
                <a:ea typeface="Calibri" panose="020F0502020204030204" pitchFamily="34" charset="0"/>
                <a:cs typeface="Times New Roman" panose="02020603050405020304" pitchFamily="18" charset="0"/>
              </a:rPr>
              <a:t>(Nick disappears from slide and continues voice over)</a:t>
            </a:r>
          </a:p>
          <a:p>
            <a:pPr marL="0"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862472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up of a document&#10;&#10;Description automatically generated">
            <a:extLst>
              <a:ext uri="{FF2B5EF4-FFF2-40B4-BE49-F238E27FC236}">
                <a16:creationId xmlns:a16="http://schemas.microsoft.com/office/drawing/2014/main" id="{776A948C-4AC3-1E4A-072B-7CAC21166E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037" y="673240"/>
            <a:ext cx="11718405" cy="5526593"/>
          </a:xfrm>
          <a:prstGeom prst="rect">
            <a:avLst/>
          </a:prstGeom>
        </p:spPr>
      </p:pic>
    </p:spTree>
    <p:extLst>
      <p:ext uri="{BB962C8B-B14F-4D97-AF65-F5344CB8AC3E}">
        <p14:creationId xmlns:p14="http://schemas.microsoft.com/office/powerpoint/2010/main" val="8676373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A9B5F0-7CD4-C051-0F71-1A1D8A99E874}"/>
              </a:ext>
            </a:extLst>
          </p:cNvPr>
          <p:cNvSpPr>
            <a:spLocks noGrp="1"/>
          </p:cNvSpPr>
          <p:nvPr>
            <p:ph idx="1"/>
          </p:nvPr>
        </p:nvSpPr>
        <p:spPr>
          <a:xfrm>
            <a:off x="578498" y="531846"/>
            <a:ext cx="10775302" cy="5505158"/>
          </a:xfrm>
        </p:spPr>
        <p:txBody>
          <a:bodyPr>
            <a:normAutofit lnSpcReduction="10000"/>
          </a:bodyPr>
          <a:lstStyle/>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  (1) Standards. All tanks, piping, and associated equipment shall be installed in accordance with at least one of the following standards, as applicable:</a:t>
            </a:r>
          </a:p>
          <a:p>
            <a:pPr marL="0"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    (A) Petroleum Equipment Institute Publication RP-100, "Recommended Practices for Installation of Underground Liquid Storage Systems;“</a:t>
            </a:r>
          </a:p>
          <a:p>
            <a:pPr marL="0"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    (B) American Petroleum Institute Publication 1615, "Installation of Underground Petroleum Storage Systems;“</a:t>
            </a:r>
          </a:p>
          <a:p>
            <a:pPr marL="0"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    (C) National Fire Protection Association Standard 30, "Flammable and Combustible Liquids Code" and Standard 30A, "Code for Motor Fuel Dispensing Facilities and Repair Garages;" or</a:t>
            </a:r>
          </a:p>
          <a:p>
            <a:pPr marL="0" indent="0">
              <a:buNone/>
            </a:pPr>
            <a:endParaRPr lang="en-US" dirty="0"/>
          </a:p>
        </p:txBody>
      </p:sp>
    </p:spTree>
    <p:extLst>
      <p:ext uri="{BB962C8B-B14F-4D97-AF65-F5344CB8AC3E}">
        <p14:creationId xmlns:p14="http://schemas.microsoft.com/office/powerpoint/2010/main" val="88223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A9B5F0-7CD4-C051-0F71-1A1D8A99E874}"/>
              </a:ext>
            </a:extLst>
          </p:cNvPr>
          <p:cNvSpPr>
            <a:spLocks noGrp="1"/>
          </p:cNvSpPr>
          <p:nvPr>
            <p:ph idx="1"/>
          </p:nvPr>
        </p:nvSpPr>
        <p:spPr>
          <a:xfrm>
            <a:off x="578498" y="531846"/>
            <a:ext cx="10775302" cy="5505158"/>
          </a:xfrm>
        </p:spPr>
        <p:txBody>
          <a:bodyPr>
            <a:normAutofit/>
          </a:bodyPr>
          <a:lstStyle/>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    (D) any other code or standard of practice developed by a nationally recognized association or independent testing laboratory that has been reviewed and determined by the agency to be no less protective of human health and safety and the environment than the standards described in subparagraphs (A) - (C) of this paragraph, in accordance with the procedures in §334.43 of this title (relating to Variances and Alternative Procedures).”</a:t>
            </a:r>
          </a:p>
          <a:p>
            <a:pPr marL="0" indent="0">
              <a:buNone/>
            </a:pPr>
            <a:endParaRPr lang="en-US" dirty="0"/>
          </a:p>
        </p:txBody>
      </p:sp>
    </p:spTree>
    <p:extLst>
      <p:ext uri="{BB962C8B-B14F-4D97-AF65-F5344CB8AC3E}">
        <p14:creationId xmlns:p14="http://schemas.microsoft.com/office/powerpoint/2010/main" val="4137899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A9B5F0-7CD4-C051-0F71-1A1D8A99E874}"/>
              </a:ext>
            </a:extLst>
          </p:cNvPr>
          <p:cNvSpPr>
            <a:spLocks noGrp="1"/>
          </p:cNvSpPr>
          <p:nvPr>
            <p:ph idx="1"/>
          </p:nvPr>
        </p:nvSpPr>
        <p:spPr>
          <a:xfrm>
            <a:off x="578498" y="531846"/>
            <a:ext cx="10775302" cy="5505158"/>
          </a:xfrm>
        </p:spPr>
        <p:txBody>
          <a:bodyPr>
            <a:normAutofit/>
          </a:bodyPr>
          <a:lstStyle/>
          <a:p>
            <a:pPr marL="0"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In this example it’s very clear that you must choose a nationally recognized trade association such as </a:t>
            </a:r>
            <a:r>
              <a:rPr lang="en-US" dirty="0">
                <a:latin typeface="Calibri" panose="020F0502020204030204" pitchFamily="34" charset="0"/>
                <a:ea typeface="Calibri" panose="020F0502020204030204" pitchFamily="34" charset="0"/>
                <a:cs typeface="Times New Roman" panose="02020603050405020304" pitchFamily="18" charset="0"/>
              </a:rPr>
              <a:t>PEI RP-100 or API 1615</a:t>
            </a:r>
            <a:r>
              <a:rPr lang="en-US" sz="2800" dirty="0">
                <a:effectLst/>
                <a:latin typeface="Calibri" panose="020F0502020204030204" pitchFamily="34" charset="0"/>
                <a:ea typeface="Calibri" panose="020F0502020204030204" pitchFamily="34" charset="0"/>
                <a:cs typeface="Times New Roman" panose="02020603050405020304" pitchFamily="18" charset="0"/>
              </a:rPr>
              <a:t>, if you’re going to install a new </a:t>
            </a:r>
            <a:r>
              <a:rPr lang="en-US" dirty="0">
                <a:latin typeface="Calibri" panose="020F0502020204030204" pitchFamily="34" charset="0"/>
                <a:ea typeface="Calibri" panose="020F0502020204030204" pitchFamily="34" charset="0"/>
                <a:cs typeface="Times New Roman" panose="02020603050405020304" pitchFamily="18" charset="0"/>
              </a:rPr>
              <a:t>UST </a:t>
            </a:r>
            <a:r>
              <a:rPr lang="en-US" sz="2800" dirty="0">
                <a:effectLst/>
                <a:latin typeface="Calibri" panose="020F0502020204030204" pitchFamily="34" charset="0"/>
                <a:ea typeface="Calibri" panose="020F0502020204030204" pitchFamily="34" charset="0"/>
                <a:cs typeface="Times New Roman" panose="02020603050405020304" pitchFamily="18" charset="0"/>
              </a:rPr>
              <a:t>system.  You’ll follow the selected recommended practice </a:t>
            </a:r>
            <a:r>
              <a:rPr lang="en-US" dirty="0">
                <a:latin typeface="Calibri" panose="020F0502020204030204" pitchFamily="34" charset="0"/>
                <a:ea typeface="Calibri" panose="020F0502020204030204" pitchFamily="34" charset="0"/>
                <a:cs typeface="Times New Roman" panose="02020603050405020304" pitchFamily="18" charset="0"/>
              </a:rPr>
              <a:t>throughout the project from beginning to end.</a:t>
            </a:r>
          </a:p>
          <a:p>
            <a:pPr marL="0" indent="0">
              <a:buNone/>
            </a:pPr>
            <a:endParaRPr lang="en-US" dirty="0"/>
          </a:p>
        </p:txBody>
      </p:sp>
    </p:spTree>
    <p:extLst>
      <p:ext uri="{BB962C8B-B14F-4D97-AF65-F5344CB8AC3E}">
        <p14:creationId xmlns:p14="http://schemas.microsoft.com/office/powerpoint/2010/main" val="3448418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A735F-37E7-9958-38AD-BE307E8AE495}"/>
              </a:ext>
            </a:extLst>
          </p:cNvPr>
          <p:cNvSpPr>
            <a:spLocks noGrp="1"/>
          </p:cNvSpPr>
          <p:nvPr>
            <p:ph type="title"/>
          </p:nvPr>
        </p:nvSpPr>
        <p:spPr/>
        <p:txBody>
          <a:bodyPr/>
          <a:lstStyle/>
          <a:p>
            <a:endParaRPr lang="en-US"/>
          </a:p>
        </p:txBody>
      </p:sp>
      <p:pic>
        <p:nvPicPr>
          <p:cNvPr id="5" name="Content Placeholder 4" descr="A red and white cover with black text&#10;&#10;Description automatically generated">
            <a:extLst>
              <a:ext uri="{FF2B5EF4-FFF2-40B4-BE49-F238E27FC236}">
                <a16:creationId xmlns:a16="http://schemas.microsoft.com/office/drawing/2014/main" id="{77AF74FA-939B-9ECE-C6CA-70839F2E95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345448">
            <a:off x="3940937" y="932212"/>
            <a:ext cx="3742540" cy="4863402"/>
          </a:xfrm>
        </p:spPr>
      </p:pic>
    </p:spTree>
    <p:extLst>
      <p:ext uri="{BB962C8B-B14F-4D97-AF65-F5344CB8AC3E}">
        <p14:creationId xmlns:p14="http://schemas.microsoft.com/office/powerpoint/2010/main" val="193306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A9B5F0-7CD4-C051-0F71-1A1D8A99E874}"/>
              </a:ext>
            </a:extLst>
          </p:cNvPr>
          <p:cNvSpPr>
            <a:spLocks noGrp="1"/>
          </p:cNvSpPr>
          <p:nvPr>
            <p:ph idx="1"/>
          </p:nvPr>
        </p:nvSpPr>
        <p:spPr>
          <a:xfrm>
            <a:off x="578498" y="531846"/>
            <a:ext cx="10775302" cy="5505158"/>
          </a:xfrm>
        </p:spPr>
        <p:txBody>
          <a:bodyPr/>
          <a:lstStyle/>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PEI, as previously mentioned, is a nationally recognized trade association which deals specifically with installation, testing, inspections, and maintenance of aboveground and underground liquid petroleum storage systems at vehicle fueling sites, bulk storage facilities, marinas, and emergency and standby power systems.  </a:t>
            </a:r>
          </a:p>
          <a:p>
            <a:pPr marL="0" inden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The committees that develop the PEI recommended practices </a:t>
            </a:r>
            <a:r>
              <a:rPr lang="en-US" dirty="0">
                <a:latin typeface="Calibri" panose="020F0502020204030204" pitchFamily="34" charset="0"/>
                <a:ea typeface="Calibri" panose="020F0502020204030204" pitchFamily="34" charset="0"/>
                <a:cs typeface="Times New Roman" panose="02020603050405020304" pitchFamily="18" charset="0"/>
              </a:rPr>
              <a:t>consists</a:t>
            </a:r>
            <a:r>
              <a:rPr lang="en-US" sz="2800" dirty="0">
                <a:effectLst/>
                <a:latin typeface="Calibri" panose="020F0502020204030204" pitchFamily="34" charset="0"/>
                <a:ea typeface="Calibri" panose="020F0502020204030204" pitchFamily="34" charset="0"/>
                <a:cs typeface="Times New Roman" panose="02020603050405020304" pitchFamily="18" charset="0"/>
              </a:rPr>
              <a:t> of association members, like many of you taking this continuing education course, who have spent their careers practicing in this arena, developing skills and obtaining knowledge and experience along the way.</a:t>
            </a:r>
          </a:p>
          <a:p>
            <a:pPr marL="0" indent="0">
              <a:buNone/>
            </a:pPr>
            <a:endParaRPr lang="en-US" dirty="0"/>
          </a:p>
        </p:txBody>
      </p:sp>
    </p:spTree>
    <p:extLst>
      <p:ext uri="{BB962C8B-B14F-4D97-AF65-F5344CB8AC3E}">
        <p14:creationId xmlns:p14="http://schemas.microsoft.com/office/powerpoint/2010/main" val="1138172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E41DF212-0C31-2BBD-D7C3-7DD75214E60C}"/>
              </a:ext>
            </a:extLst>
          </p:cNvPr>
          <p:cNvSpPr>
            <a:spLocks noGrp="1"/>
          </p:cNvSpPr>
          <p:nvPr>
            <p:ph type="title"/>
          </p:nvPr>
        </p:nvSpPr>
        <p:spPr>
          <a:xfrm>
            <a:off x="838200" y="448721"/>
            <a:ext cx="4707671" cy="1225650"/>
          </a:xfrm>
        </p:spPr>
        <p:txBody>
          <a:bodyPr anchor="b">
            <a:normAutofit/>
          </a:bodyPr>
          <a:lstStyle/>
          <a:p>
            <a:endParaRPr lang="en-US" sz="3800">
              <a:solidFill>
                <a:schemeClr val="bg1"/>
              </a:solidFill>
            </a:endParaRPr>
          </a:p>
        </p:txBody>
      </p:sp>
      <p:cxnSp>
        <p:nvCxnSpPr>
          <p:cNvPr id="19" name="Straight Connector 18">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Content Placeholder 13">
            <a:extLst>
              <a:ext uri="{FF2B5EF4-FFF2-40B4-BE49-F238E27FC236}">
                <a16:creationId xmlns:a16="http://schemas.microsoft.com/office/drawing/2014/main" id="{571D455F-3153-AE77-CC91-F34836D67C8A}"/>
              </a:ext>
            </a:extLst>
          </p:cNvPr>
          <p:cNvSpPr>
            <a:spLocks noGrp="1"/>
          </p:cNvSpPr>
          <p:nvPr>
            <p:ph idx="1"/>
          </p:nvPr>
        </p:nvSpPr>
        <p:spPr>
          <a:xfrm>
            <a:off x="831873" y="2404637"/>
            <a:ext cx="4586513" cy="3647710"/>
          </a:xfrm>
        </p:spPr>
        <p:txBody>
          <a:bodyPr>
            <a:normAutofit/>
          </a:bodyPr>
          <a:lstStyle/>
          <a:p>
            <a:endParaRPr lang="en-US" sz="2000">
              <a:solidFill>
                <a:schemeClr val="bg1"/>
              </a:solidFill>
            </a:endParaRPr>
          </a:p>
        </p:txBody>
      </p:sp>
      <p:cxnSp>
        <p:nvCxnSpPr>
          <p:cNvPr id="21" name="Straight Connector 20">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Content Placeholder 9" descr="A purple and white cover&#10;&#10;Description automatically generated">
            <a:extLst>
              <a:ext uri="{FF2B5EF4-FFF2-40B4-BE49-F238E27FC236}">
                <a16:creationId xmlns:a16="http://schemas.microsoft.com/office/drawing/2014/main" id="{C317F8A5-9236-EFF0-07A8-3BBB84F61A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5453" y="0"/>
            <a:ext cx="4572000" cy="6858000"/>
          </a:xfrm>
          <a:prstGeom prst="rect">
            <a:avLst/>
          </a:prstGeom>
        </p:spPr>
      </p:pic>
      <p:sp>
        <p:nvSpPr>
          <p:cNvPr id="11" name="Oval 10">
            <a:extLst>
              <a:ext uri="{FF2B5EF4-FFF2-40B4-BE49-F238E27FC236}">
                <a16:creationId xmlns:a16="http://schemas.microsoft.com/office/drawing/2014/main" id="{4EFA460A-D1E6-5EAD-5EFD-4C6DBF697D04}"/>
              </a:ext>
            </a:extLst>
          </p:cNvPr>
          <p:cNvSpPr/>
          <p:nvPr/>
        </p:nvSpPr>
        <p:spPr>
          <a:xfrm>
            <a:off x="7582090" y="0"/>
            <a:ext cx="914743" cy="3135019"/>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9645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red and black logo&#10;&#10;Description automatically generated">
            <a:extLst>
              <a:ext uri="{FF2B5EF4-FFF2-40B4-BE49-F238E27FC236}">
                <a16:creationId xmlns:a16="http://schemas.microsoft.com/office/drawing/2014/main" id="{4CF4C352-6ED0-EC19-6787-18B5C97A3B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4012" y="643466"/>
            <a:ext cx="5566833" cy="5566833"/>
          </a:xfrm>
          <a:prstGeom prst="rect">
            <a:avLst/>
          </a:prstGeom>
        </p:spPr>
      </p:pic>
      <p:grpSp>
        <p:nvGrpSpPr>
          <p:cNvPr id="14" name="Group 13">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5"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57657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A9B5F0-7CD4-C051-0F71-1A1D8A99E874}"/>
              </a:ext>
            </a:extLst>
          </p:cNvPr>
          <p:cNvSpPr>
            <a:spLocks noGrp="1"/>
          </p:cNvSpPr>
          <p:nvPr>
            <p:ph idx="1"/>
          </p:nvPr>
        </p:nvSpPr>
        <p:spPr>
          <a:xfrm>
            <a:off x="578498" y="531846"/>
            <a:ext cx="10775302" cy="5505158"/>
          </a:xfrm>
        </p:spPr>
        <p:txBody>
          <a:bodyPr/>
          <a:lstStyle/>
          <a:p>
            <a:pPr marL="0" indent="0">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(Nick reappears full screen)</a:t>
            </a:r>
          </a:p>
          <a:p>
            <a:pPr marL="0" inden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These peers also gain knowledge by attending and participating in trade seminars, manufacturers’ certification courses, and the annual convention where they are introduced to the latest in component and equipment technology.  All this exposure qualifies committee individuals to serve on the Recommended Practices development committees and collectively churn out the practices you follow in your daily endeavors.</a:t>
            </a:r>
          </a:p>
          <a:p>
            <a:pPr marL="0" indent="0">
              <a:buNone/>
            </a:pPr>
            <a:endParaRPr lang="en-US" dirty="0"/>
          </a:p>
        </p:txBody>
      </p:sp>
    </p:spTree>
    <p:extLst>
      <p:ext uri="{BB962C8B-B14F-4D97-AF65-F5344CB8AC3E}">
        <p14:creationId xmlns:p14="http://schemas.microsoft.com/office/powerpoint/2010/main" val="4111872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BF2463-0A38-A920-7469-D64E711B5E2D}"/>
              </a:ext>
            </a:extLst>
          </p:cNvPr>
          <p:cNvSpPr>
            <a:spLocks noGrp="1"/>
          </p:cNvSpPr>
          <p:nvPr>
            <p:ph idx="1"/>
          </p:nvPr>
        </p:nvSpPr>
        <p:spPr>
          <a:xfrm>
            <a:off x="671804" y="457200"/>
            <a:ext cx="10681996" cy="5719763"/>
          </a:xfrm>
        </p:spPr>
        <p:txBody>
          <a:bodyPr/>
          <a:lstStyle/>
          <a:p>
            <a:pPr marL="0" indent="0">
              <a:buNone/>
            </a:pPr>
            <a:r>
              <a:rPr lang="en-US" dirty="0"/>
              <a:t>When provisions of a rule requires compliance with a specific code or standard of practice such as PEI RP100, the most recent version of the referenced code in effect at the time of the regulated UST activity shall be applicable.</a:t>
            </a:r>
          </a:p>
          <a:p>
            <a:pPr marL="0" indent="0">
              <a:buNone/>
            </a:pPr>
            <a:endParaRPr lang="en-US" dirty="0"/>
          </a:p>
          <a:p>
            <a:pPr marL="0" indent="0">
              <a:buNone/>
            </a:pPr>
            <a:r>
              <a:rPr lang="en-US" dirty="0"/>
              <a:t>So, what this means is, if you’re installing a new UST in 2022 yet you don’t have in your possession a copy of PEI RP100-22, instead, you’re working off the outdated PEI RP100-17, you’re going about it all wrong!  You should have in your possession the current year, ALWAYS!  It’s called staying on top of your game!</a:t>
            </a:r>
          </a:p>
        </p:txBody>
      </p:sp>
    </p:spTree>
    <p:extLst>
      <p:ext uri="{BB962C8B-B14F-4D97-AF65-F5344CB8AC3E}">
        <p14:creationId xmlns:p14="http://schemas.microsoft.com/office/powerpoint/2010/main" val="1685400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99FB5F-9769-D20C-E8B1-FA2FF5306A4E}"/>
              </a:ext>
            </a:extLst>
          </p:cNvPr>
          <p:cNvSpPr>
            <a:spLocks noGrp="1"/>
          </p:cNvSpPr>
          <p:nvPr>
            <p:ph idx="1"/>
          </p:nvPr>
        </p:nvSpPr>
        <p:spPr>
          <a:xfrm>
            <a:off x="606490" y="223938"/>
            <a:ext cx="10747310" cy="6027673"/>
          </a:xfrm>
        </p:spPr>
        <p:txBody>
          <a:bodyPr>
            <a:normAutofit/>
          </a:bodyPr>
          <a:lstStyle/>
          <a:p>
            <a:pPr marL="0" indent="0">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The requirements of the rule will always take precedence if such requirements conflict with any provisions contained in any code or standard of practice and the manufacturer's specifications and instructions for installation and operation of UST equipment.</a:t>
            </a:r>
          </a:p>
          <a:p>
            <a:pPr marL="0" indent="0">
              <a:buNone/>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2619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99FB5F-9769-D20C-E8B1-FA2FF5306A4E}"/>
              </a:ext>
            </a:extLst>
          </p:cNvPr>
          <p:cNvSpPr>
            <a:spLocks noGrp="1"/>
          </p:cNvSpPr>
          <p:nvPr>
            <p:ph idx="1"/>
          </p:nvPr>
        </p:nvSpPr>
        <p:spPr>
          <a:xfrm>
            <a:off x="606490" y="223938"/>
            <a:ext cx="10747310" cy="6027673"/>
          </a:xfrm>
        </p:spPr>
        <p:txBody>
          <a:bodyPr>
            <a:normAutofit/>
          </a:bodyPr>
          <a:lstStyle/>
          <a:p>
            <a:pPr marL="0" indent="0">
              <a:buNone/>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The rules also tell you, repeatedly, to be in accordance with or, in compliance with manufacturer’s recommendations or specifications.  However, the rule trumps manufacturer’s recommendations.  </a:t>
            </a:r>
            <a:r>
              <a:rPr lang="en-US" kern="100" dirty="0">
                <a:latin typeface="Calibri" panose="020F0502020204030204" pitchFamily="34" charset="0"/>
                <a:ea typeface="Calibri" panose="020F0502020204030204" pitchFamily="34" charset="0"/>
                <a:cs typeface="Times New Roman" panose="02020603050405020304" pitchFamily="18" charset="0"/>
              </a:rPr>
              <a:t>A little confusing, isn’t it?  Just make sure your understanding encompasses all </a:t>
            </a:r>
            <a:r>
              <a:rPr lang="en-US" kern="100">
                <a:latin typeface="Calibri" panose="020F0502020204030204" pitchFamily="34" charset="0"/>
                <a:ea typeface="Calibri" panose="020F0502020204030204" pitchFamily="34" charset="0"/>
                <a:cs typeface="Times New Roman" panose="02020603050405020304" pitchFamily="18" charset="0"/>
              </a:rPr>
              <a:t>three entities; </a:t>
            </a:r>
            <a:r>
              <a:rPr lang="en-US" kern="100" dirty="0">
                <a:latin typeface="Calibri" panose="020F0502020204030204" pitchFamily="34" charset="0"/>
                <a:ea typeface="Calibri" panose="020F0502020204030204" pitchFamily="34" charset="0"/>
                <a:cs typeface="Times New Roman" panose="02020603050405020304" pitchFamily="18" charset="0"/>
              </a:rPr>
              <a:t>state agency, trade association, manufacturer, and that you can document your decisions by phone calls or email exchanges on the topic with each entity involved in the process.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kern="100" dirty="0">
                <a:latin typeface="Calibri" panose="020F0502020204030204" pitchFamily="34" charset="0"/>
                <a:ea typeface="Calibri" panose="020F0502020204030204" pitchFamily="34" charset="0"/>
                <a:cs typeface="Times New Roman" panose="02020603050405020304" pitchFamily="18" charset="0"/>
              </a:rPr>
              <a:t>9.75 – 1171 words – 120 wpm</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3330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United States Capitol with a dome&#10;&#10;Description automatically generated">
            <a:extLst>
              <a:ext uri="{FF2B5EF4-FFF2-40B4-BE49-F238E27FC236}">
                <a16:creationId xmlns:a16="http://schemas.microsoft.com/office/drawing/2014/main" id="{A3954421-3954-384A-8A0F-8F06CD607CE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1315"/>
          <a:stretch/>
        </p:blipFill>
        <p:spPr>
          <a:xfrm>
            <a:off x="20" y="1282"/>
            <a:ext cx="12191980" cy="6856718"/>
          </a:xfrm>
          <a:prstGeom prst="rect">
            <a:avLst/>
          </a:prstGeom>
        </p:spPr>
      </p:pic>
    </p:spTree>
    <p:extLst>
      <p:ext uri="{BB962C8B-B14F-4D97-AF65-F5344CB8AC3E}">
        <p14:creationId xmlns:p14="http://schemas.microsoft.com/office/powerpoint/2010/main" val="965782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BF599-BCAA-ACB5-D8C1-F3B7B33C1D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410533F-F9A7-7CF2-9ACC-078EE4AC1A70}"/>
              </a:ext>
            </a:extLst>
          </p:cNvPr>
          <p:cNvSpPr>
            <a:spLocks noGrp="1"/>
          </p:cNvSpPr>
          <p:nvPr>
            <p:ph idx="1"/>
          </p:nvPr>
        </p:nvSpPr>
        <p:spPr/>
        <p:txBody>
          <a:bodyPr/>
          <a:lstStyle/>
          <a:p>
            <a:pPr marL="0" indent="0">
              <a:buNone/>
            </a:pPr>
            <a:r>
              <a:rPr lang="en-US" dirty="0"/>
              <a:t>Examples of this procedure is, Environmental Protection Act or Occupational Safety and Health Act, both were signed into law by President Richard Nixon in 1970.</a:t>
            </a:r>
          </a:p>
          <a:p>
            <a:pPr marL="0" indent="0">
              <a:buNone/>
            </a:pPr>
            <a:endParaRPr lang="en-US" dirty="0"/>
          </a:p>
          <a:p>
            <a:pPr marL="0" indent="0">
              <a:buNone/>
            </a:pPr>
            <a:r>
              <a:rPr lang="en-US" dirty="0"/>
              <a:t>When the act passes, the House of Representatives publishes it in the United States Code (USC) which has been published every six years since 1934 by the Government Printing Office (GPO).</a:t>
            </a:r>
          </a:p>
        </p:txBody>
      </p:sp>
    </p:spTree>
    <p:extLst>
      <p:ext uri="{BB962C8B-B14F-4D97-AF65-F5344CB8AC3E}">
        <p14:creationId xmlns:p14="http://schemas.microsoft.com/office/powerpoint/2010/main" val="1062837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Close-up of a united states code&#10;&#10;Description automatically generated">
            <a:extLst>
              <a:ext uri="{FF2B5EF4-FFF2-40B4-BE49-F238E27FC236}">
                <a16:creationId xmlns:a16="http://schemas.microsoft.com/office/drawing/2014/main" id="{8660A06B-8206-0B8F-79AE-E87184906A7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789" r="1" b="59812"/>
          <a:stretch/>
        </p:blipFill>
        <p:spPr>
          <a:xfrm>
            <a:off x="20" y="1282"/>
            <a:ext cx="12191980" cy="6856718"/>
          </a:xfrm>
          <a:prstGeom prst="rect">
            <a:avLst/>
          </a:prstGeom>
        </p:spPr>
      </p:pic>
    </p:spTree>
    <p:extLst>
      <p:ext uri="{BB962C8B-B14F-4D97-AF65-F5344CB8AC3E}">
        <p14:creationId xmlns:p14="http://schemas.microsoft.com/office/powerpoint/2010/main" val="2206189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1C1451-E775-1580-F91A-030BE7C58763}"/>
              </a:ext>
            </a:extLst>
          </p:cNvPr>
          <p:cNvSpPr>
            <a:spLocks noGrp="1"/>
          </p:cNvSpPr>
          <p:nvPr>
            <p:ph idx="1"/>
          </p:nvPr>
        </p:nvSpPr>
        <p:spPr>
          <a:xfrm>
            <a:off x="765110" y="335902"/>
            <a:ext cx="10588690" cy="5841061"/>
          </a:xfrm>
        </p:spPr>
        <p:txBody>
          <a:bodyPr/>
          <a:lstStyle/>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Laws are not always clear on what someone must do or how someone must follow the law so Congress will authorize certain agencies to create regulations.  </a:t>
            </a:r>
          </a:p>
          <a:p>
            <a:pPr marL="0" inden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The law, for example, won’t tell you the proper slope required for an underground fuel line.  This is where EPA steps in and requires all underground product piping to slope a minimum of 1/8” per foot.  And where did EPA get that detailed information?  They asked a nationally recognized association, such as PEI, API, or maybe even a pipe manufacturer.</a:t>
            </a:r>
          </a:p>
          <a:p>
            <a:pPr marL="0" indent="0">
              <a:buNone/>
            </a:pPr>
            <a:endParaRPr lang="en-US" dirty="0"/>
          </a:p>
        </p:txBody>
      </p:sp>
    </p:spTree>
    <p:extLst>
      <p:ext uri="{BB962C8B-B14F-4D97-AF65-F5344CB8AC3E}">
        <p14:creationId xmlns:p14="http://schemas.microsoft.com/office/powerpoint/2010/main" val="3526611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9DD62-0B95-4783-4419-D224FADFB6A0}"/>
              </a:ext>
            </a:extLst>
          </p:cNvPr>
          <p:cNvSpPr>
            <a:spLocks noGrp="1"/>
          </p:cNvSpPr>
          <p:nvPr>
            <p:ph type="title"/>
          </p:nvPr>
        </p:nvSpPr>
        <p:spPr/>
        <p:txBody>
          <a:bodyPr/>
          <a:lstStyle/>
          <a:p>
            <a:endParaRPr lang="en-US"/>
          </a:p>
        </p:txBody>
      </p:sp>
      <p:pic>
        <p:nvPicPr>
          <p:cNvPr id="9" name="Content Placeholder 8" descr="A white background with black text&#10;&#10;Description automatically generated">
            <a:extLst>
              <a:ext uri="{FF2B5EF4-FFF2-40B4-BE49-F238E27FC236}">
                <a16:creationId xmlns:a16="http://schemas.microsoft.com/office/drawing/2014/main" id="{0E603A0F-1729-66D3-9F9A-2E7A7DAAAF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786" y="365125"/>
            <a:ext cx="11924427" cy="3255748"/>
          </a:xfrm>
        </p:spPr>
      </p:pic>
    </p:spTree>
    <p:extLst>
      <p:ext uri="{BB962C8B-B14F-4D97-AF65-F5344CB8AC3E}">
        <p14:creationId xmlns:p14="http://schemas.microsoft.com/office/powerpoint/2010/main" val="916872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297E59-559B-5478-C770-B59BFF78ABA6}"/>
              </a:ext>
            </a:extLst>
          </p:cNvPr>
          <p:cNvSpPr>
            <a:spLocks noGrp="1"/>
          </p:cNvSpPr>
          <p:nvPr>
            <p:ph idx="1"/>
          </p:nvPr>
        </p:nvSpPr>
        <p:spPr>
          <a:xfrm>
            <a:off x="793102" y="774441"/>
            <a:ext cx="10560698" cy="5402522"/>
          </a:xfrm>
        </p:spPr>
        <p:txBody>
          <a:bodyPr/>
          <a:lstStyle/>
          <a:p>
            <a:pPr marL="0" indent="0">
              <a:buNone/>
            </a:pPr>
            <a:r>
              <a:rPr lang="en-US" dirty="0"/>
              <a:t>Creating a regulation, an agency will research a given issue and if it’s determined to be necessary, the agency will propose a regulation, this process is also referred to as Notice of Proposed Rulemaking.  </a:t>
            </a:r>
          </a:p>
          <a:p>
            <a:pPr marL="0" indent="0">
              <a:buNone/>
            </a:pPr>
            <a:endParaRPr lang="en-US" dirty="0"/>
          </a:p>
          <a:p>
            <a:pPr marL="0" indent="0">
              <a:buNone/>
            </a:pPr>
            <a:r>
              <a:rPr lang="en-US" dirty="0"/>
              <a:t>The proposal is listed in the Federal Register for public comment.  Anyone with an interest in the topic can submit their comment for consideration.  </a:t>
            </a:r>
          </a:p>
          <a:p>
            <a:pPr marL="0" indent="0">
              <a:buNone/>
            </a:pPr>
            <a:endParaRPr lang="en-US" dirty="0"/>
          </a:p>
          <a:p>
            <a:pPr marL="0" indent="0">
              <a:buNone/>
            </a:pPr>
            <a:r>
              <a:rPr lang="en-US" dirty="0"/>
              <a:t>All of the submitted comments are published and considered, and the rule is amended accordingly, then it’s published in the Federal Register.</a:t>
            </a:r>
          </a:p>
        </p:txBody>
      </p:sp>
    </p:spTree>
    <p:extLst>
      <p:ext uri="{BB962C8B-B14F-4D97-AF65-F5344CB8AC3E}">
        <p14:creationId xmlns:p14="http://schemas.microsoft.com/office/powerpoint/2010/main" val="1334422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39907-A096-246B-CD4D-39291531AC33}"/>
              </a:ext>
            </a:extLst>
          </p:cNvPr>
          <p:cNvSpPr>
            <a:spLocks noGrp="1"/>
          </p:cNvSpPr>
          <p:nvPr>
            <p:ph type="title"/>
          </p:nvPr>
        </p:nvSpPr>
        <p:spPr/>
        <p:txBody>
          <a:bodyPr/>
          <a:lstStyle/>
          <a:p>
            <a:endParaRPr lang="en-US"/>
          </a:p>
        </p:txBody>
      </p:sp>
      <p:pic>
        <p:nvPicPr>
          <p:cNvPr id="5" name="Content Placeholder 4" descr="A document with text on it&#10;&#10;Description automatically generated">
            <a:extLst>
              <a:ext uri="{FF2B5EF4-FFF2-40B4-BE49-F238E27FC236}">
                <a16:creationId xmlns:a16="http://schemas.microsoft.com/office/drawing/2014/main" id="{7EA93E20-34AF-CFF6-DDC6-6907D771B7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22810" y="365125"/>
            <a:ext cx="4652787" cy="6019494"/>
          </a:xfrm>
        </p:spPr>
      </p:pic>
      <p:pic>
        <p:nvPicPr>
          <p:cNvPr id="6" name="Content Placeholder 4" descr="A blue circle with white text&#10;&#10;Description automatically generated">
            <a:extLst>
              <a:ext uri="{FF2B5EF4-FFF2-40B4-BE49-F238E27FC236}">
                <a16:creationId xmlns:a16="http://schemas.microsoft.com/office/drawing/2014/main" id="{0DCA95AC-D14F-25AC-10FF-6F3A343DD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588" y="633046"/>
            <a:ext cx="3328833" cy="3310340"/>
          </a:xfrm>
          <a:prstGeom prst="rect">
            <a:avLst/>
          </a:prstGeom>
        </p:spPr>
      </p:pic>
    </p:spTree>
    <p:extLst>
      <p:ext uri="{BB962C8B-B14F-4D97-AF65-F5344CB8AC3E}">
        <p14:creationId xmlns:p14="http://schemas.microsoft.com/office/powerpoint/2010/main" val="3395670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6300</TotalTime>
  <Words>1185</Words>
  <Application>Microsoft Office PowerPoint</Application>
  <PresentationFormat>Widescreen</PresentationFormat>
  <Paragraphs>50</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Way</dc:creator>
  <cp:lastModifiedBy>Tim Way</cp:lastModifiedBy>
  <cp:revision>22</cp:revision>
  <dcterms:created xsi:type="dcterms:W3CDTF">2023-12-01T19:18:25Z</dcterms:created>
  <dcterms:modified xsi:type="dcterms:W3CDTF">2025-04-17T20:35:01Z</dcterms:modified>
</cp:coreProperties>
</file>